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1"/>
  </p:sldMasterIdLst>
  <p:notesMasterIdLst>
    <p:notesMasterId r:id="rId5"/>
  </p:notesMasterIdLst>
  <p:sldIdLst>
    <p:sldId id="258" r:id="rId2"/>
    <p:sldId id="262" r:id="rId3"/>
    <p:sldId id="267" r:id="rId4"/>
  </p:sldIdLst>
  <p:sldSz cx="12192000" cy="6858000"/>
  <p:notesSz cx="6858000" cy="9144000"/>
  <p:embeddedFontLst>
    <p:embeddedFont>
      <p:font typeface="Calibri" panose="020F0502020204030204" pitchFamily="34" charset="0"/>
      <p:regular r:id="rId6"/>
      <p:bold r:id="rId7"/>
      <p:italic r:id="rId8"/>
      <p:boldItalic r:id="rId9"/>
    </p:embeddedFont>
    <p:embeddedFont>
      <p:font typeface="CHULALONGKORN" panose="02000506050000020004" pitchFamily="50" charset="-34"/>
      <p:regular r:id="rId10"/>
      <p:bold r:id="rId11"/>
      <p:italic r:id="rId12"/>
      <p:boldItalic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1" roundtripDataSignature="AMtx7mg5UteTDj93QU6uyRbareWYBvVwn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0440"/>
    <a:srgbClr val="D91D65"/>
    <a:srgbClr val="CC0066"/>
    <a:srgbClr val="FFFFFF"/>
    <a:srgbClr val="EDA5C0"/>
    <a:srgbClr val="DE5C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31"/>
    <p:restoredTop sz="94881" autoAdjust="0"/>
  </p:normalViewPr>
  <p:slideViewPr>
    <p:cSldViewPr snapToGrid="0">
      <p:cViewPr varScale="1">
        <p:scale>
          <a:sx n="102" d="100"/>
          <a:sy n="102" d="100"/>
        </p:scale>
        <p:origin x="48" y="1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3" Type="http://schemas.openxmlformats.org/officeDocument/2006/relationships/slide" Target="slides/slide2.xml"/><Relationship Id="rId34" Type="http://schemas.openxmlformats.org/officeDocument/2006/relationships/theme" Target="theme/theme1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32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0" Type="http://schemas.openxmlformats.org/officeDocument/2006/relationships/font" Target="fonts/font5.fntdata"/><Relationship Id="rId31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6" name="Google Shape;26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94615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14"/>
          <p:cNvSpPr txBox="1">
            <a:spLocks noGrp="1"/>
          </p:cNvSpPr>
          <p:nvPr>
            <p:ph type="title"/>
          </p:nvPr>
        </p:nvSpPr>
        <p:spPr>
          <a:xfrm>
            <a:off x="838200" y="281998"/>
            <a:ext cx="914538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6"/>
          <p:cNvSpPr txBox="1">
            <a:spLocks noGrp="1"/>
          </p:cNvSpPr>
          <p:nvPr>
            <p:ph type="title"/>
          </p:nvPr>
        </p:nvSpPr>
        <p:spPr>
          <a:xfrm>
            <a:off x="366712" y="2315418"/>
            <a:ext cx="10515600" cy="1306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6"/>
          <p:cNvSpPr txBox="1">
            <a:spLocks noGrp="1"/>
          </p:cNvSpPr>
          <p:nvPr>
            <p:ph type="body" idx="1"/>
          </p:nvPr>
        </p:nvSpPr>
        <p:spPr>
          <a:xfrm>
            <a:off x="366712" y="3648497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1" name="Google Shape;41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0022" y="286155"/>
            <a:ext cx="2314575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43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94615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1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9" name="Google Shape;49;p17"/>
          <p:cNvSpPr txBox="1">
            <a:spLocks noGrp="1"/>
          </p:cNvSpPr>
          <p:nvPr>
            <p:ph type="title"/>
          </p:nvPr>
        </p:nvSpPr>
        <p:spPr>
          <a:xfrm>
            <a:off x="838200" y="281998"/>
            <a:ext cx="914538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94615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3" name="Google Shape;53;p1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1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5" name="Google Shape;55;p1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9" name="Google Shape;59;p18"/>
          <p:cNvSpPr txBox="1">
            <a:spLocks noGrp="1"/>
          </p:cNvSpPr>
          <p:nvPr>
            <p:ph type="title"/>
          </p:nvPr>
        </p:nvSpPr>
        <p:spPr>
          <a:xfrm>
            <a:off x="838200" y="281998"/>
            <a:ext cx="914538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Arial"/>
                <a:ea typeface="Arial"/>
                <a:cs typeface="Arial"/>
                <a:sym typeface="Arial"/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Arial"/>
                <a:ea typeface="Arial"/>
                <a:cs typeface="Arial"/>
                <a:sym typeface="Arial"/>
              </a:defRPr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Arial"/>
                <a:ea typeface="Arial"/>
                <a:cs typeface="Arial"/>
                <a:sym typeface="Arial"/>
              </a:defRPr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7" name="Google Shape;67;p2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8" name="Google Shape;68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71" name="Google Shape;71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94615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20"/>
          <p:cNvSpPr txBox="1"/>
          <p:nvPr/>
        </p:nvSpPr>
        <p:spPr>
          <a:xfrm>
            <a:off x="838200" y="281998"/>
            <a:ext cx="914538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sz="32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Click to edit Master title style</a:t>
            </a:r>
            <a:endParaRPr sz="3200" b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6" name="Google Shape;76;p2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80" name="Google Shape;80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946150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21"/>
          <p:cNvSpPr txBox="1"/>
          <p:nvPr/>
        </p:nvSpPr>
        <p:spPr>
          <a:xfrm>
            <a:off x="838200" y="281998"/>
            <a:ext cx="914538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sz="32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Click to edit Master title style</a:t>
            </a:r>
            <a:endParaRPr sz="3200" b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>
  <p:cSld name="Title and Vertical 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87" name="Google Shape;87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94615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22"/>
          <p:cNvSpPr txBox="1"/>
          <p:nvPr/>
        </p:nvSpPr>
        <p:spPr>
          <a:xfrm>
            <a:off x="838200" y="281998"/>
            <a:ext cx="914538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sz="32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Click to edit Master title style</a:t>
            </a:r>
            <a:endParaRPr sz="3200" b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/>
          </p:nvPr>
        </p:nvSpPr>
        <p:spPr>
          <a:xfrm rot="5400000">
            <a:off x="7525156" y="2348319"/>
            <a:ext cx="502838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 rot="5400000">
            <a:off x="2191157" y="-204382"/>
            <a:ext cx="5028387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95" name="Google Shape;95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94615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23"/>
          <p:cNvSpPr txBox="1"/>
          <p:nvPr/>
        </p:nvSpPr>
        <p:spPr>
          <a:xfrm>
            <a:off x="838200" y="281998"/>
            <a:ext cx="914538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sz="32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Click to edit Master title style</a:t>
            </a:r>
            <a:endParaRPr sz="3200" b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eb.chemcu.org/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hyperlink" Target="http://www.facebook.com/ChemCuGraduateStudy" TargetMode="External"/><Relationship Id="rId10" Type="http://schemas.openxmlformats.org/officeDocument/2006/relationships/hyperlink" Target="http://greensi.chemcu.org/" TargetMode="External"/><Relationship Id="rId4" Type="http://schemas.openxmlformats.org/officeDocument/2006/relationships/hyperlink" Target="http://web.chemcu.org/" TargetMode="External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"/>
          <p:cNvSpPr txBox="1">
            <a:spLocks noGrp="1"/>
          </p:cNvSpPr>
          <p:nvPr>
            <p:ph type="title"/>
          </p:nvPr>
        </p:nvSpPr>
        <p:spPr>
          <a:xfrm>
            <a:off x="251483" y="336087"/>
            <a:ext cx="914538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sz="3600" b="1" dirty="0">
                <a:latin typeface="CHULALONGKORN" panose="02000506050000020004" pitchFamily="50" charset="-34"/>
                <a:cs typeface="CHULALONGKORN" panose="02000506050000020004" pitchFamily="50" charset="-34"/>
              </a:rPr>
              <a:t>RESEARCH THEMEs at Chem Chula </a:t>
            </a:r>
          </a:p>
        </p:txBody>
      </p:sp>
      <p:pic>
        <p:nvPicPr>
          <p:cNvPr id="133" name="Google Shape;133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01438" y="2262867"/>
            <a:ext cx="2628561" cy="19886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4" name="Google Shape;134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9000" y="2252722"/>
            <a:ext cx="2542053" cy="19886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5" name="Google Shape;135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5815" y="2262416"/>
            <a:ext cx="2488947" cy="19890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6" name="Google Shape;136;p3"/>
          <p:cNvSpPr txBox="1"/>
          <p:nvPr/>
        </p:nvSpPr>
        <p:spPr>
          <a:xfrm>
            <a:off x="123746" y="1170869"/>
            <a:ext cx="2942404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Green &amp; Sustainable</a:t>
            </a:r>
            <a:endParaRPr sz="1600"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Chemistry</a:t>
            </a:r>
            <a:endParaRPr sz="1600"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</p:txBody>
      </p:sp>
      <p:sp>
        <p:nvSpPr>
          <p:cNvPr id="137" name="Google Shape;137;p3"/>
          <p:cNvSpPr txBox="1"/>
          <p:nvPr/>
        </p:nvSpPr>
        <p:spPr>
          <a:xfrm>
            <a:off x="3308888" y="1170869"/>
            <a:ext cx="2942404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Materials Chemistry</a:t>
            </a:r>
            <a:endParaRPr sz="1600"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</p:txBody>
      </p:sp>
      <p:sp>
        <p:nvSpPr>
          <p:cNvPr id="138" name="Google Shape;138;p3"/>
          <p:cNvSpPr txBox="1"/>
          <p:nvPr/>
        </p:nvSpPr>
        <p:spPr>
          <a:xfrm>
            <a:off x="5906289" y="1181805"/>
            <a:ext cx="3426199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Chemical Biology  &amp;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Medicinal Chemistry</a:t>
            </a:r>
            <a:endParaRPr sz="1800"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</p:txBody>
      </p:sp>
      <p:sp>
        <p:nvSpPr>
          <p:cNvPr id="139" name="Google Shape;139;p3"/>
          <p:cNvSpPr/>
          <p:nvPr/>
        </p:nvSpPr>
        <p:spPr>
          <a:xfrm>
            <a:off x="251483" y="4593816"/>
            <a:ext cx="3165789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6838" marR="0" lvl="0" indent="-114300" algn="l" rtl="0">
              <a:spcBef>
                <a:spcPts val="0"/>
              </a:spcBef>
              <a:spcAft>
                <a:spcPts val="0"/>
              </a:spcAft>
              <a:buClr>
                <a:srgbClr val="DE5C8E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 Catalysis</a:t>
            </a:r>
            <a:endParaRPr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  <a:p>
            <a:pPr marL="96838" marR="0" lvl="0" indent="-114300" algn="l" rtl="0">
              <a:spcBef>
                <a:spcPts val="0"/>
              </a:spcBef>
              <a:spcAft>
                <a:spcPts val="0"/>
              </a:spcAft>
              <a:buClr>
                <a:srgbClr val="DE5C8E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 New chemical process</a:t>
            </a:r>
            <a:endParaRPr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  <a:p>
            <a:pPr marL="96838" marR="0" lvl="0" indent="-114300" algn="l" rtl="0">
              <a:spcBef>
                <a:spcPts val="0"/>
              </a:spcBef>
              <a:spcAft>
                <a:spcPts val="0"/>
              </a:spcAft>
              <a:buClr>
                <a:srgbClr val="DE5C8E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 Greener &amp; safer materials</a:t>
            </a:r>
            <a:endParaRPr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  <a:p>
            <a:pPr marL="96838" marR="0" lvl="0" indent="-114300" algn="l" rtl="0">
              <a:spcBef>
                <a:spcPts val="0"/>
              </a:spcBef>
              <a:spcAft>
                <a:spcPts val="0"/>
              </a:spcAft>
              <a:buClr>
                <a:srgbClr val="DE5C8E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 Environmental monitoring</a:t>
            </a:r>
            <a:endParaRPr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  <a:p>
            <a:pPr marL="96838" marR="0" lvl="0" indent="-114300" algn="l" rtl="0">
              <a:spcBef>
                <a:spcPts val="0"/>
              </a:spcBef>
              <a:spcAft>
                <a:spcPts val="0"/>
              </a:spcAft>
              <a:buClr>
                <a:srgbClr val="DE5C8E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 Environmental remediation</a:t>
            </a:r>
            <a:endParaRPr sz="1800" dirty="0">
              <a:solidFill>
                <a:schemeClr val="dk1"/>
              </a:solidFill>
              <a:latin typeface="CHULALONGKORN" panose="02000506050000020004" pitchFamily="50" charset="-34"/>
              <a:ea typeface="Calibri"/>
              <a:cs typeface="CHULALONGKORN" panose="02000506050000020004" pitchFamily="50" charset="-34"/>
              <a:sym typeface="Calibri"/>
            </a:endParaRPr>
          </a:p>
        </p:txBody>
      </p:sp>
      <p:sp>
        <p:nvSpPr>
          <p:cNvPr id="140" name="Google Shape;140;p3"/>
          <p:cNvSpPr/>
          <p:nvPr/>
        </p:nvSpPr>
        <p:spPr>
          <a:xfrm>
            <a:off x="3377524" y="4593816"/>
            <a:ext cx="3165789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6838" marR="0" lvl="0" indent="-114300" algn="l" rtl="0">
              <a:spcBef>
                <a:spcPts val="0"/>
              </a:spcBef>
              <a:spcAft>
                <a:spcPts val="0"/>
              </a:spcAft>
              <a:buClr>
                <a:srgbClr val="DE5C8E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 Optical materials</a:t>
            </a:r>
            <a:endParaRPr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  <a:p>
            <a:pPr marL="96838" marR="0" lvl="0" indent="-114300" algn="l" rtl="0">
              <a:spcBef>
                <a:spcPts val="0"/>
              </a:spcBef>
              <a:spcAft>
                <a:spcPts val="0"/>
              </a:spcAft>
              <a:buClr>
                <a:srgbClr val="DE5C8E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 Electrical materials</a:t>
            </a:r>
            <a:endParaRPr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  <a:p>
            <a:pPr marL="96838" marR="0" lvl="0" indent="-114300" algn="l" rtl="0">
              <a:spcBef>
                <a:spcPts val="0"/>
              </a:spcBef>
              <a:spcAft>
                <a:spcPts val="0"/>
              </a:spcAft>
              <a:buClr>
                <a:srgbClr val="DE5C8E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 Magnetic materials</a:t>
            </a:r>
            <a:endParaRPr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  <a:p>
            <a:pPr marL="96838" marR="0" lvl="0" indent="-114300" algn="l" rtl="0">
              <a:spcBef>
                <a:spcPts val="0"/>
              </a:spcBef>
              <a:spcAft>
                <a:spcPts val="0"/>
              </a:spcAft>
              <a:buClr>
                <a:srgbClr val="DE5C8E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 Polymer chemistry </a:t>
            </a:r>
            <a:endParaRPr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  <a:p>
            <a:pPr marL="96838" marR="0" lvl="0" indent="-114300" algn="l" rtl="0">
              <a:spcBef>
                <a:spcPts val="0"/>
              </a:spcBef>
              <a:spcAft>
                <a:spcPts val="0"/>
              </a:spcAft>
              <a:buClr>
                <a:srgbClr val="DE5C8E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 Device fabrication </a:t>
            </a:r>
            <a:endParaRPr sz="1800" dirty="0">
              <a:solidFill>
                <a:schemeClr val="dk1"/>
              </a:solidFill>
              <a:latin typeface="CHULALONGKORN" panose="02000506050000020004" pitchFamily="50" charset="-34"/>
              <a:ea typeface="Calibri"/>
              <a:cs typeface="CHULALONGKORN" panose="02000506050000020004" pitchFamily="50" charset="-34"/>
              <a:sym typeface="Calibri"/>
            </a:endParaRPr>
          </a:p>
        </p:txBody>
      </p:sp>
      <p:sp>
        <p:nvSpPr>
          <p:cNvPr id="141" name="Google Shape;141;p3"/>
          <p:cNvSpPr/>
          <p:nvPr/>
        </p:nvSpPr>
        <p:spPr>
          <a:xfrm>
            <a:off x="6341466" y="4600478"/>
            <a:ext cx="3165789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6838" marR="0" lvl="0" indent="-114300" algn="l" rtl="0">
              <a:spcBef>
                <a:spcPts val="0"/>
              </a:spcBef>
              <a:spcAft>
                <a:spcPts val="0"/>
              </a:spcAft>
              <a:buClr>
                <a:srgbClr val="DE5C8E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 Molecular design </a:t>
            </a:r>
            <a:endParaRPr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  <a:p>
            <a:pPr marL="96838" marR="0" lvl="0" indent="-114300" algn="l" rtl="0">
              <a:spcBef>
                <a:spcPts val="0"/>
              </a:spcBef>
              <a:spcAft>
                <a:spcPts val="0"/>
              </a:spcAft>
              <a:buClr>
                <a:srgbClr val="DE5C8E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 Natural products</a:t>
            </a:r>
            <a:endParaRPr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  <a:p>
            <a:pPr marL="96838" marR="0" lvl="0" indent="-114300" algn="l" rtl="0">
              <a:spcBef>
                <a:spcPts val="0"/>
              </a:spcBef>
              <a:spcAft>
                <a:spcPts val="0"/>
              </a:spcAft>
              <a:buClr>
                <a:srgbClr val="DE5C8E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 Cellular studies </a:t>
            </a:r>
            <a:endParaRPr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  <a:p>
            <a:pPr marL="96838" marR="0" lvl="0" indent="-114300" algn="l" rtl="0">
              <a:spcBef>
                <a:spcPts val="0"/>
              </a:spcBef>
              <a:spcAft>
                <a:spcPts val="0"/>
              </a:spcAft>
              <a:buClr>
                <a:srgbClr val="DE5C8E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 Drug delivery</a:t>
            </a:r>
            <a:endParaRPr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  <a:p>
            <a:pPr marL="96838" marR="0" lvl="0" indent="-114300" algn="l" rtl="0">
              <a:spcBef>
                <a:spcPts val="0"/>
              </a:spcBef>
              <a:spcAft>
                <a:spcPts val="0"/>
              </a:spcAft>
              <a:buClr>
                <a:srgbClr val="DE5C8E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 Food and </a:t>
            </a:r>
            <a:r>
              <a:rPr lang="en-US" sz="1800" dirty="0" err="1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agrochemistry</a:t>
            </a:r>
            <a:endParaRPr sz="1800" dirty="0">
              <a:solidFill>
                <a:schemeClr val="dk1"/>
              </a:solidFill>
              <a:latin typeface="CHULALONGKORN" panose="02000506050000020004" pitchFamily="50" charset="-34"/>
              <a:ea typeface="Calibri"/>
              <a:cs typeface="CHULALONGKORN" panose="02000506050000020004" pitchFamily="50" charset="-34"/>
              <a:sym typeface="Calibri"/>
            </a:endParaRPr>
          </a:p>
        </p:txBody>
      </p:sp>
      <p:cxnSp>
        <p:nvCxnSpPr>
          <p:cNvPr id="142" name="Google Shape;142;p3"/>
          <p:cNvCxnSpPr/>
          <p:nvPr/>
        </p:nvCxnSpPr>
        <p:spPr>
          <a:xfrm flipH="1">
            <a:off x="3171135" y="1330979"/>
            <a:ext cx="17603" cy="4400574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3" name="Google Shape;143;p3"/>
          <p:cNvCxnSpPr/>
          <p:nvPr/>
        </p:nvCxnSpPr>
        <p:spPr>
          <a:xfrm flipH="1">
            <a:off x="5999665" y="1301594"/>
            <a:ext cx="17603" cy="4400574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4" name="Google Shape;144;p3"/>
          <p:cNvCxnSpPr/>
          <p:nvPr/>
        </p:nvCxnSpPr>
        <p:spPr>
          <a:xfrm flipH="1">
            <a:off x="9143309" y="1312309"/>
            <a:ext cx="17603" cy="4400574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5" name="Google Shape;145;p3"/>
          <p:cNvSpPr txBox="1"/>
          <p:nvPr/>
        </p:nvSpPr>
        <p:spPr>
          <a:xfrm>
            <a:off x="8968843" y="1170869"/>
            <a:ext cx="3426199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DE5C8E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For more information</a:t>
            </a:r>
            <a:endParaRPr sz="1800"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</p:txBody>
      </p:sp>
      <p:sp>
        <p:nvSpPr>
          <p:cNvPr id="146" name="Google Shape;146;p3"/>
          <p:cNvSpPr/>
          <p:nvPr/>
        </p:nvSpPr>
        <p:spPr>
          <a:xfrm>
            <a:off x="9423692" y="4721135"/>
            <a:ext cx="2683559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u="sng" dirty="0">
                <a:solidFill>
                  <a:srgbClr val="DE5C8E"/>
                </a:solidFill>
                <a:latin typeface="CHULALONGKORN" panose="02000506050000020004" pitchFamily="50" charset="-34"/>
                <a:cs typeface="CHULALONGKORN" panose="02000506050000020004" pitchFamily="50" charset="-34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http://web.chemcu.org</a:t>
            </a:r>
            <a:r>
              <a:rPr lang="en-US" sz="2000" dirty="0">
                <a:solidFill>
                  <a:srgbClr val="DE5C8E"/>
                </a:solidFill>
                <a:latin typeface="CHULALONGKORN" panose="02000506050000020004" pitchFamily="50" charset="-34"/>
                <a:cs typeface="CHULALONGKORN" panose="02000506050000020004" pitchFamily="50" charset="-34"/>
                <a:sym typeface="Arial"/>
              </a:rPr>
              <a:t> </a:t>
            </a:r>
            <a:endParaRPr sz="1600" dirty="0">
              <a:solidFill>
                <a:srgbClr val="DE5C8E"/>
              </a:solidFill>
              <a:latin typeface="CHULALONGKORN" panose="02000506050000020004" pitchFamily="50" charset="-34"/>
              <a:cs typeface="CHULALONGKORN" panose="02000506050000020004" pitchFamily="50" charset="-34"/>
            </a:endParaRPr>
          </a:p>
        </p:txBody>
      </p:sp>
      <p:pic>
        <p:nvPicPr>
          <p:cNvPr id="147" name="Google Shape;147;p3" descr="Qr code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469734" y="2021409"/>
            <a:ext cx="2550754" cy="25507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5"/>
          <p:cNvSpPr txBox="1">
            <a:spLocks noGrp="1"/>
          </p:cNvSpPr>
          <p:nvPr>
            <p:ph type="title"/>
          </p:nvPr>
        </p:nvSpPr>
        <p:spPr>
          <a:xfrm>
            <a:off x="389063" y="317987"/>
            <a:ext cx="914538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sz="3600" b="1" dirty="0">
                <a:latin typeface="CHULALONGKORN" panose="02000506050000020004" pitchFamily="50" charset="-34"/>
                <a:cs typeface="CHULALONGKORN" panose="02000506050000020004" pitchFamily="50" charset="-34"/>
              </a:rPr>
              <a:t>OUR GRADUATE PROGRAMS (MSc and Ph.D.)</a:t>
            </a:r>
            <a:endParaRPr sz="3600" b="1"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</p:txBody>
      </p:sp>
      <p:sp>
        <p:nvSpPr>
          <p:cNvPr id="190" name="Google Shape;190;p5"/>
          <p:cNvSpPr/>
          <p:nvPr/>
        </p:nvSpPr>
        <p:spPr>
          <a:xfrm>
            <a:off x="306293" y="1225175"/>
            <a:ext cx="5586507" cy="4775201"/>
          </a:xfrm>
          <a:prstGeom prst="roundRect">
            <a:avLst>
              <a:gd name="adj" fmla="val 5880"/>
            </a:avLst>
          </a:prstGeom>
          <a:noFill/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5"/>
          <p:cNvSpPr txBox="1"/>
          <p:nvPr/>
        </p:nvSpPr>
        <p:spPr>
          <a:xfrm>
            <a:off x="513978" y="1504887"/>
            <a:ext cx="4870822" cy="963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3600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Program 1: </a:t>
            </a:r>
            <a:r>
              <a:rPr lang="en-US" sz="3600" b="1" dirty="0">
                <a:solidFill>
                  <a:srgbClr val="DE5C8E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Chemistry </a:t>
            </a:r>
            <a:endParaRPr sz="1800" b="1" dirty="0">
              <a:solidFill>
                <a:srgbClr val="DE5C8E"/>
              </a:solidFill>
              <a:latin typeface="CHULALONGKORN" panose="02000506050000020004" pitchFamily="50" charset="-34"/>
              <a:cs typeface="CHULALONGKORN" panose="02000506050000020004" pitchFamily="50" charset="-34"/>
            </a:endParaRPr>
          </a:p>
        </p:txBody>
      </p:sp>
      <p:sp>
        <p:nvSpPr>
          <p:cNvPr id="192" name="Google Shape;192;p5"/>
          <p:cNvSpPr/>
          <p:nvPr/>
        </p:nvSpPr>
        <p:spPr>
          <a:xfrm>
            <a:off x="6069852" y="1225175"/>
            <a:ext cx="5815855" cy="4775201"/>
          </a:xfrm>
          <a:prstGeom prst="roundRect">
            <a:avLst>
              <a:gd name="adj" fmla="val 5880"/>
            </a:avLst>
          </a:prstGeom>
          <a:noFill/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5"/>
          <p:cNvSpPr txBox="1"/>
          <p:nvPr/>
        </p:nvSpPr>
        <p:spPr>
          <a:xfrm>
            <a:off x="6069853" y="1457076"/>
            <a:ext cx="5543173" cy="963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3600" dirty="0">
                <a:solidFill>
                  <a:schemeClr val="dk1"/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Program 2: 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CHULALONGKORN" panose="02000506050000020004" pitchFamily="50" charset="-34"/>
                <a:ea typeface="Calibri"/>
                <a:cs typeface="CHULALONGKORN" panose="02000506050000020004" pitchFamily="50" charset="-34"/>
                <a:sym typeface="Calibri"/>
              </a:rPr>
              <a:t>Green Chemistry and Sustainability </a:t>
            </a:r>
            <a:endParaRPr sz="1800" b="1" dirty="0">
              <a:solidFill>
                <a:schemeClr val="accent6">
                  <a:lumMod val="75000"/>
                </a:schemeClr>
              </a:solidFill>
              <a:latin typeface="CHULALONGKORN" panose="02000506050000020004" pitchFamily="50" charset="-34"/>
              <a:cs typeface="CHULALONGKORN" panose="02000506050000020004" pitchFamily="50" charset="-34"/>
            </a:endParaRPr>
          </a:p>
        </p:txBody>
      </p:sp>
      <p:sp>
        <p:nvSpPr>
          <p:cNvPr id="194" name="Google Shape;194;p5"/>
          <p:cNvSpPr txBox="1"/>
          <p:nvPr/>
        </p:nvSpPr>
        <p:spPr>
          <a:xfrm>
            <a:off x="539376" y="3870532"/>
            <a:ext cx="5174130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The course focuses on </a:t>
            </a:r>
            <a:r>
              <a:rPr lang="en-US" sz="1600" dirty="0">
                <a:solidFill>
                  <a:srgbClr val="0000FF"/>
                </a:solidFill>
                <a:latin typeface="+mj-lt"/>
                <a:ea typeface="Calibri"/>
                <a:cs typeface="Calibri"/>
                <a:sym typeface="Calibri"/>
              </a:rPr>
              <a:t>cutting-edge research </a:t>
            </a:r>
            <a:r>
              <a:rPr lang="en-US" sz="16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in all areas of modern chemistry, including analytical, inorganic, organic and physical chemistry. </a:t>
            </a:r>
            <a:endParaRPr sz="1600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5"/>
          <p:cNvSpPr txBox="1"/>
          <p:nvPr/>
        </p:nvSpPr>
        <p:spPr>
          <a:xfrm>
            <a:off x="6478494" y="3864803"/>
            <a:ext cx="5174130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Solving many of the global challenges today requires both a strong understanding of the principles of chemistry as well as practice entrepreneurial skills. Our program combines </a:t>
            </a:r>
            <a:r>
              <a:rPr lang="en-US" sz="1600" dirty="0">
                <a:solidFill>
                  <a:srgbClr val="0000FF"/>
                </a:solidFill>
                <a:latin typeface="+mj-lt"/>
                <a:ea typeface="Calibri"/>
                <a:cs typeface="Calibri"/>
                <a:sym typeface="Calibri"/>
              </a:rPr>
              <a:t>scientific excellence with innovation management and entrepreneurship</a:t>
            </a:r>
            <a:r>
              <a:rPr lang="en-US" sz="16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. </a:t>
            </a:r>
            <a:endParaRPr sz="1600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pic>
        <p:nvPicPr>
          <p:cNvPr id="196" name="Google Shape;196;p5" descr="Graphical user interface, text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02631" y="2516890"/>
            <a:ext cx="2902073" cy="10056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A picture containing font, logo, graphics, design&#10;&#10;Description automatically generated">
            <a:extLst>
              <a:ext uri="{FF2B5EF4-FFF2-40B4-BE49-F238E27FC236}">
                <a16:creationId xmlns:a16="http://schemas.microsoft.com/office/drawing/2014/main" id="{756BDC51-38B0-B86F-4382-C1FB32E417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0167" y="2190874"/>
            <a:ext cx="2158443" cy="152938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11"/>
          <p:cNvSpPr txBox="1">
            <a:spLocks noGrp="1"/>
          </p:cNvSpPr>
          <p:nvPr>
            <p:ph type="title"/>
          </p:nvPr>
        </p:nvSpPr>
        <p:spPr>
          <a:xfrm>
            <a:off x="416582" y="299061"/>
            <a:ext cx="914538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sz="3600" b="1" dirty="0">
                <a:latin typeface="CHULALONGKORN" panose="02000506050000020004" pitchFamily="50" charset="-34"/>
                <a:cs typeface="CHULALONGKORN" panose="02000506050000020004" pitchFamily="50" charset="-34"/>
              </a:rPr>
              <a:t>CONTACT </a:t>
            </a:r>
            <a:endParaRPr sz="3600" b="1"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</p:txBody>
      </p:sp>
      <p:pic>
        <p:nvPicPr>
          <p:cNvPr id="316" name="Google Shape;316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7412" y="5373282"/>
            <a:ext cx="614363" cy="614363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11"/>
          <p:cNvSpPr txBox="1"/>
          <p:nvPr/>
        </p:nvSpPr>
        <p:spPr>
          <a:xfrm>
            <a:off x="2027999" y="1479857"/>
            <a:ext cx="4305623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u="sng" dirty="0">
                <a:solidFill>
                  <a:schemeClr val="dk1"/>
                </a:solidFill>
                <a:latin typeface="CHULALONGKORN" panose="02000506050000020004" pitchFamily="50" charset="-34"/>
                <a:cs typeface="CHULALONGKORN" panose="02000506050000020004" pitchFamily="50" charset="-34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http://web.chemcu.org</a:t>
            </a:r>
            <a:r>
              <a:rPr lang="en-US" sz="3200" dirty="0">
                <a:solidFill>
                  <a:schemeClr val="dk1"/>
                </a:solidFill>
                <a:latin typeface="CHULALONGKORN" panose="02000506050000020004" pitchFamily="50" charset="-34"/>
                <a:cs typeface="CHULALONGKORN" panose="02000506050000020004" pitchFamily="50" charset="-34"/>
                <a:sym typeface="Arial"/>
              </a:rPr>
              <a:t> </a:t>
            </a:r>
            <a:endParaRPr sz="1600"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</p:txBody>
      </p:sp>
      <p:sp>
        <p:nvSpPr>
          <p:cNvPr id="318" name="Google Shape;318;p11"/>
          <p:cNvSpPr txBox="1"/>
          <p:nvPr/>
        </p:nvSpPr>
        <p:spPr>
          <a:xfrm>
            <a:off x="2027999" y="5354902"/>
            <a:ext cx="7267605" cy="892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 err="1">
                <a:solidFill>
                  <a:srgbClr val="DE5C8E"/>
                </a:solidFill>
                <a:latin typeface="CHULALONGKORN" panose="02000506050000020004" pitchFamily="50" charset="-34"/>
                <a:cs typeface="CHULALONGKORN" panose="02000506050000020004" pitchFamily="50" charset="-34"/>
                <a:sym typeface="Arial"/>
              </a:rPr>
              <a:t>ChemCUGraduateStudy</a:t>
            </a:r>
            <a:endParaRPr sz="2800" b="1" dirty="0">
              <a:solidFill>
                <a:srgbClr val="DE5C8E"/>
              </a:solidFill>
              <a:latin typeface="CHULALONGKORN" panose="02000506050000020004" pitchFamily="50" charset="-34"/>
              <a:cs typeface="CHULALONGKORN" panose="02000506050000020004" pitchFamily="50" charset="-34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u="sng" dirty="0">
                <a:solidFill>
                  <a:schemeClr val="dk1"/>
                </a:solidFill>
                <a:latin typeface="CHULALONGKORN" panose="02000506050000020004" pitchFamily="50" charset="-34"/>
                <a:cs typeface="CHULALONGKORN" panose="02000506050000020004" pitchFamily="50" charset="-34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http://www.facebook.com/ChemCuGraduateStudy</a:t>
            </a:r>
            <a:r>
              <a:rPr lang="en-US" sz="2400" dirty="0">
                <a:solidFill>
                  <a:schemeClr val="dk1"/>
                </a:solidFill>
                <a:latin typeface="CHULALONGKORN" panose="02000506050000020004" pitchFamily="50" charset="-34"/>
                <a:cs typeface="CHULALONGKORN" panose="02000506050000020004" pitchFamily="50" charset="-34"/>
                <a:sym typeface="Arial"/>
              </a:rPr>
              <a:t> </a:t>
            </a:r>
            <a:endParaRPr sz="1600"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</p:txBody>
      </p:sp>
      <p:pic>
        <p:nvPicPr>
          <p:cNvPr id="320" name="Google Shape;320;p11" descr="Internet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02002" y="1289516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11"/>
          <p:cNvSpPr txBox="1"/>
          <p:nvPr/>
        </p:nvSpPr>
        <p:spPr>
          <a:xfrm>
            <a:off x="3732852" y="4075281"/>
            <a:ext cx="6475517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CHULALONGKORN" panose="02000506050000020004" pitchFamily="50" charset="-34"/>
                <a:cs typeface="CHULALONGKORN" panose="02000506050000020004" pitchFamily="50" charset="-34"/>
                <a:sym typeface="Arial"/>
              </a:rPr>
              <a:t>Mr.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CHULALONGKORN" panose="02000506050000020004" pitchFamily="50" charset="-34"/>
                <a:cs typeface="CHULALONGKORN" panose="02000506050000020004" pitchFamily="50" charset="-34"/>
                <a:sym typeface="Arial"/>
              </a:rPr>
              <a:t>Suwat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CHULALONGKORN" panose="02000506050000020004" pitchFamily="50" charset="-34"/>
                <a:cs typeface="CHULALONGKORN" panose="02000506050000020004" pitchFamily="50" charset="-34"/>
                <a:sym typeface="Arial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CHULALONGKORN" panose="02000506050000020004" pitchFamily="50" charset="-34"/>
                <a:cs typeface="CHULALONGKORN" panose="02000506050000020004" pitchFamily="50" charset="-34"/>
                <a:sym typeface="Arial"/>
              </a:rPr>
              <a:t>Mueangta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CHULALONGKORN" panose="02000506050000020004" pitchFamily="50" charset="-34"/>
                <a:cs typeface="CHULALONGKORN" panose="02000506050000020004" pitchFamily="50" charset="-34"/>
                <a:sym typeface="Arial"/>
              </a:rPr>
              <a:t> </a:t>
            </a:r>
            <a:endParaRPr sz="1600" b="1" dirty="0">
              <a:solidFill>
                <a:schemeClr val="accent5">
                  <a:lumMod val="50000"/>
                </a:schemeClr>
              </a:solidFill>
              <a:latin typeface="CHULALONGKORN" panose="02000506050000020004" pitchFamily="50" charset="-34"/>
              <a:cs typeface="CHULALONGKORN" panose="02000506050000020004" pitchFamily="50" charset="-34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dk1"/>
                </a:solidFill>
                <a:latin typeface="CHULALONGKORN" panose="02000506050000020004" pitchFamily="50" charset="-34"/>
                <a:cs typeface="CHULALONGKORN" panose="02000506050000020004" pitchFamily="50" charset="-34"/>
                <a:sym typeface="Arial"/>
              </a:rPr>
              <a:t>suwat.m@chula.ac.th</a:t>
            </a:r>
            <a:endParaRPr sz="2000" dirty="0">
              <a:solidFill>
                <a:schemeClr val="dk1"/>
              </a:solidFill>
              <a:latin typeface="CHULALONGKORN" panose="02000506050000020004" pitchFamily="50" charset="-34"/>
              <a:cs typeface="CHULALONGKORN" panose="02000506050000020004" pitchFamily="50" charset="-34"/>
              <a:sym typeface="Arial"/>
            </a:endParaRPr>
          </a:p>
        </p:txBody>
      </p:sp>
      <p:pic>
        <p:nvPicPr>
          <p:cNvPr id="322" name="Google Shape;322;p11" descr="Envelop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714975" y="2164846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11" descr="Qr code&#10;&#10;Description automatically generated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854095" y="3143399"/>
            <a:ext cx="3116380" cy="3116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11" descr="Graphical user interface, text, application, website&#10;&#10;Description automatically generated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351499" y="1335480"/>
            <a:ext cx="3874747" cy="1635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11" descr="Internet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87394" y="323206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11"/>
          <p:cNvSpPr txBox="1"/>
          <p:nvPr/>
        </p:nvSpPr>
        <p:spPr>
          <a:xfrm>
            <a:off x="2027999" y="3502149"/>
            <a:ext cx="6475517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u="sng" dirty="0">
                <a:solidFill>
                  <a:schemeClr val="dk1"/>
                </a:solidFill>
                <a:latin typeface="CHULALONGKORN" panose="02000506050000020004" pitchFamily="50" charset="-34"/>
                <a:cs typeface="CHULALONGKORN" panose="02000506050000020004" pitchFamily="50" charset="-34"/>
                <a:sym typeface="Arial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http://greensi.chemcu.org</a:t>
            </a:r>
            <a:r>
              <a:rPr lang="en-US" sz="3200" dirty="0">
                <a:solidFill>
                  <a:schemeClr val="dk1"/>
                </a:solidFill>
                <a:latin typeface="CHULALONGKORN" panose="02000506050000020004" pitchFamily="50" charset="-34"/>
                <a:cs typeface="CHULALONGKORN" panose="02000506050000020004" pitchFamily="50" charset="-34"/>
                <a:sym typeface="Arial"/>
              </a:rPr>
              <a:t> </a:t>
            </a:r>
            <a:endParaRPr sz="1600"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</p:txBody>
      </p:sp>
      <p:pic>
        <p:nvPicPr>
          <p:cNvPr id="327" name="Google Shape;327;p11" descr="Envelop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714975" y="3987413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11"/>
          <p:cNvSpPr txBox="1"/>
          <p:nvPr/>
        </p:nvSpPr>
        <p:spPr>
          <a:xfrm>
            <a:off x="3732852" y="2239748"/>
            <a:ext cx="6475517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DE5C8E"/>
                </a:solidFill>
                <a:latin typeface="CHULALONGKORN" panose="02000506050000020004" pitchFamily="50" charset="-34"/>
                <a:cs typeface="CHULALONGKORN" panose="02000506050000020004" pitchFamily="50" charset="-34"/>
                <a:sym typeface="Arial"/>
              </a:rPr>
              <a:t>Ms. </a:t>
            </a:r>
            <a:r>
              <a:rPr lang="en-US" sz="2800" b="1" dirty="0" err="1">
                <a:solidFill>
                  <a:srgbClr val="DE5C8E"/>
                </a:solidFill>
                <a:latin typeface="CHULALONGKORN" panose="02000506050000020004" pitchFamily="50" charset="-34"/>
                <a:cs typeface="CHULALONGKORN" panose="02000506050000020004" pitchFamily="50" charset="-34"/>
                <a:sym typeface="Arial"/>
              </a:rPr>
              <a:t>Thitirat</a:t>
            </a:r>
            <a:r>
              <a:rPr lang="en-US" sz="2800" b="1" dirty="0">
                <a:solidFill>
                  <a:srgbClr val="DE5C8E"/>
                </a:solidFill>
                <a:latin typeface="CHULALONGKORN" panose="02000506050000020004" pitchFamily="50" charset="-34"/>
                <a:cs typeface="CHULALONGKORN" panose="02000506050000020004" pitchFamily="50" charset="-34"/>
                <a:sym typeface="Arial"/>
              </a:rPr>
              <a:t> </a:t>
            </a:r>
            <a:r>
              <a:rPr lang="en-US" sz="2800" b="1" dirty="0" err="1">
                <a:solidFill>
                  <a:srgbClr val="DE5C8E"/>
                </a:solidFill>
                <a:latin typeface="CHULALONGKORN" panose="02000506050000020004" pitchFamily="50" charset="-34"/>
                <a:cs typeface="CHULALONGKORN" panose="02000506050000020004" pitchFamily="50" charset="-34"/>
                <a:sym typeface="Arial"/>
              </a:rPr>
              <a:t>Phankham</a:t>
            </a:r>
            <a:r>
              <a:rPr lang="en-US" sz="2800" b="1" dirty="0">
                <a:solidFill>
                  <a:srgbClr val="DE5C8E"/>
                </a:solidFill>
                <a:latin typeface="CHULALONGKORN" panose="02000506050000020004" pitchFamily="50" charset="-34"/>
                <a:cs typeface="CHULALONGKORN" panose="02000506050000020004" pitchFamily="50" charset="-34"/>
                <a:sym typeface="Arial"/>
              </a:rPr>
              <a:t> </a:t>
            </a:r>
            <a:endParaRPr sz="1600" b="1"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dk1"/>
                </a:solidFill>
                <a:latin typeface="CHULALONGKORN" panose="02000506050000020004" pitchFamily="50" charset="-34"/>
                <a:cs typeface="CHULALONGKORN" panose="02000506050000020004" pitchFamily="50" charset="-34"/>
                <a:sym typeface="Arial"/>
              </a:rPr>
              <a:t>Thitirat.ph@chula.ac.th  </a:t>
            </a:r>
            <a:endParaRPr sz="1600" dirty="0">
              <a:latin typeface="CHULALONGKORN" panose="02000506050000020004" pitchFamily="50" charset="-34"/>
              <a:cs typeface="CHULALONGKORN" panose="02000506050000020004" pitchFamily="50" charset="-34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</TotalTime>
  <Words>204</Words>
  <Application>Microsoft Office PowerPoint</Application>
  <PresentationFormat>Widescreen</PresentationFormat>
  <Paragraphs>37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CHULALONGKORN</vt:lpstr>
      <vt:lpstr>Arial</vt:lpstr>
      <vt:lpstr>Calibri</vt:lpstr>
      <vt:lpstr>Office Theme</vt:lpstr>
      <vt:lpstr>RESEARCH THEMEs at Chem Chula </vt:lpstr>
      <vt:lpstr>OUR GRADUATE PROGRAMS (MSc and Ph.D.)</vt:lpstr>
      <vt:lpstr>CONTACT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Department of Chemistry </dc:title>
  <dc:creator>Tanaset Kullaptmongkol</dc:creator>
  <cp:lastModifiedBy>Tanatorn Khotavivattana</cp:lastModifiedBy>
  <cp:revision>12</cp:revision>
  <dcterms:created xsi:type="dcterms:W3CDTF">2020-07-20T16:56:06Z</dcterms:created>
  <dcterms:modified xsi:type="dcterms:W3CDTF">2023-06-30T00:55:38Z</dcterms:modified>
</cp:coreProperties>
</file>