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73" r:id="rId13"/>
    <p:sldId id="272" r:id="rId14"/>
    <p:sldId id="265" r:id="rId15"/>
    <p:sldId id="266" r:id="rId16"/>
    <p:sldId id="267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HULALONGKORN" panose="020F0502020204030204" pitchFamily="34" charset="0"/>
      <p:regular r:id="rId23"/>
      <p:bold r:id="rId24"/>
      <p:italic r:id="rId25"/>
      <p:boldItalic r:id="rId26"/>
    </p:embeddedFont>
    <p:embeddedFont>
      <p:font typeface="TH Sarabun New" panose="020B0500040200020003" pitchFamily="34" charset="-34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5UteTDj93QU6uyRbareWYBvVw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440"/>
    <a:srgbClr val="D91D65"/>
    <a:srgbClr val="CC0066"/>
    <a:srgbClr val="FFFFFF"/>
    <a:srgbClr val="EDA5C0"/>
    <a:srgbClr val="DE5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881" autoAdjust="0"/>
  </p:normalViewPr>
  <p:slideViewPr>
    <p:cSldViewPr snapToGrid="0">
      <p:cViewPr varScale="1">
        <p:scale>
          <a:sx n="110" d="100"/>
          <a:sy n="110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CU-JAIST Dual Degree Program</a:t>
            </a:r>
            <a:endParaRPr lang="en-TH" dirty="0"/>
          </a:p>
          <a:p>
            <a:endParaRPr lang="en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102B1-A51A-EC4A-844A-EB2B0841CA55}" type="slidenum">
              <a:rPr lang="en-TH" smtClean="0"/>
              <a:t>13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4185052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5899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464ef7c74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464ef7c74b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1464ef7c74b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428" y="539963"/>
            <a:ext cx="2721301" cy="980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7" name="Google Shape;8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2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 rot="5400000">
            <a:off x="7525156" y="2348319"/>
            <a:ext cx="502838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 rot="5400000">
            <a:off x="2191157" y="-204382"/>
            <a:ext cx="502838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5" name="Google Shape;9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3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4"/>
          <p:cNvSpPr txBox="1">
            <a:spLocks noGrp="1"/>
          </p:cNvSpPr>
          <p:nvPr>
            <p:ph type="title"/>
          </p:nvPr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" name="Google Shape;3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366712" y="2315418"/>
            <a:ext cx="10515600" cy="130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366712" y="364849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" name="Google Shape;4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022" y="286155"/>
            <a:ext cx="23145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title"/>
          </p:nvPr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" name="Google Shape;7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0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1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gif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1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microsoft.com/office/2007/relationships/hdphoto" Target="../media/hdphoto5.wdp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hyperlink" Target="mailto:Thitirat.ph@chula.ac.th" TargetMode="External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hyperlink" Target="mailto:suwat.m20@gmail.com" TargetMode="External"/><Relationship Id="rId9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hyperlink" Target="http://www.facebook.com/ChemCuGraduateStudy" TargetMode="External"/><Relationship Id="rId10" Type="http://schemas.openxmlformats.org/officeDocument/2006/relationships/hyperlink" Target="http://greensi.chemcu.org/" TargetMode="External"/><Relationship Id="rId4" Type="http://schemas.openxmlformats.org/officeDocument/2006/relationships/hyperlink" Target="http://web.chemcu.org/" TargetMode="External"/><Relationship Id="rId9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b.chemcu.org/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b.chemcu.org/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gi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jpg"/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12" Type="http://schemas.microsoft.com/office/2007/relationships/hdphoto" Target="../media/hdphoto3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5" Type="http://schemas.microsoft.com/office/2007/relationships/hdphoto" Target="../media/hdphoto4.wdp"/><Relationship Id="rId10" Type="http://schemas.microsoft.com/office/2007/relationships/hdphoto" Target="../media/hdphoto2.wdp"/><Relationship Id="rId4" Type="http://schemas.openxmlformats.org/officeDocument/2006/relationships/image" Target="../media/image29.jpeg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gif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DDBE8B-94F8-45BE-9BE3-328B76CDDBA4}"/>
              </a:ext>
            </a:extLst>
          </p:cNvPr>
          <p:cNvSpPr/>
          <p:nvPr/>
        </p:nvSpPr>
        <p:spPr>
          <a:xfrm>
            <a:off x="0" y="1888434"/>
            <a:ext cx="12192000" cy="240527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5000"/>
                </a:schemeClr>
              </a:gs>
              <a:gs pos="50000">
                <a:srgbClr val="AC0440">
                  <a:alpha val="14000"/>
                </a:srgbClr>
              </a:gs>
              <a:gs pos="100000">
                <a:srgbClr val="EDA5C0">
                  <a:alpha val="22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Google Shape;101;p1"/>
          <p:cNvSpPr txBox="1">
            <a:spLocks noGrp="1"/>
          </p:cNvSpPr>
          <p:nvPr>
            <p:ph type="ctrTitle"/>
          </p:nvPr>
        </p:nvSpPr>
        <p:spPr>
          <a:xfrm>
            <a:off x="213682" y="2005508"/>
            <a:ext cx="9973928" cy="1553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rPr lang="en-US" sz="7200" dirty="0">
                <a:solidFill>
                  <a:srgbClr val="FFFFFF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Department of Chemistry </a:t>
            </a:r>
            <a:endParaRPr sz="4800" dirty="0">
              <a:solidFill>
                <a:srgbClr val="FFFFFF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02" name="Google Shape;102;p1"/>
          <p:cNvSpPr txBox="1">
            <a:spLocks noGrp="1"/>
          </p:cNvSpPr>
          <p:nvPr>
            <p:ph type="subTitle" idx="1"/>
          </p:nvPr>
        </p:nvSpPr>
        <p:spPr>
          <a:xfrm>
            <a:off x="213682" y="3200969"/>
            <a:ext cx="9973928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None/>
            </a:pPr>
            <a:r>
              <a:rPr lang="en-US" sz="8000" dirty="0">
                <a:solidFill>
                  <a:srgbClr val="FFFFFF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Faculty of Science </a:t>
            </a:r>
            <a:endParaRPr sz="2000" dirty="0">
              <a:solidFill>
                <a:srgbClr val="FFFFFF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103" name="Google Shape;103;p1" descr="Logo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6544" y="4468085"/>
            <a:ext cx="2363338" cy="1625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 descr="Graphical user interface, text, applicatio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5931" y="4727523"/>
            <a:ext cx="2760503" cy="956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"/>
          <p:cNvSpPr/>
          <p:nvPr/>
        </p:nvSpPr>
        <p:spPr>
          <a:xfrm>
            <a:off x="494364" y="2327018"/>
            <a:ext cx="2147139" cy="726010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2735895" y="2327018"/>
            <a:ext cx="2147139" cy="731728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5054960" y="2318435"/>
            <a:ext cx="2147139" cy="731728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7341574" y="2327018"/>
            <a:ext cx="2147139" cy="731728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"/>
          <p:cNvSpPr txBox="1"/>
          <p:nvPr/>
        </p:nvSpPr>
        <p:spPr>
          <a:xfrm>
            <a:off x="499552" y="2438996"/>
            <a:ext cx="214713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Green and Sustainable Chemistry </a:t>
            </a:r>
            <a:endParaRPr/>
          </a:p>
        </p:txBody>
      </p:sp>
      <p:sp>
        <p:nvSpPr>
          <p:cNvPr id="234" name="Google Shape;234;p7"/>
          <p:cNvSpPr txBox="1"/>
          <p:nvPr/>
        </p:nvSpPr>
        <p:spPr>
          <a:xfrm>
            <a:off x="2793125" y="2465872"/>
            <a:ext cx="21071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Skills &amp; Chemical entrepreneurship</a:t>
            </a:r>
            <a:endParaRPr/>
          </a:p>
        </p:txBody>
      </p:sp>
      <p:sp>
        <p:nvSpPr>
          <p:cNvPr id="235" name="Google Shape;235;p7"/>
          <p:cNvSpPr txBox="1"/>
          <p:nvPr/>
        </p:nvSpPr>
        <p:spPr>
          <a:xfrm>
            <a:off x="5218820" y="2451509"/>
            <a:ext cx="172060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Foundation</a:t>
            </a:r>
            <a:endParaRPr/>
          </a:p>
        </p:txBody>
      </p:sp>
      <p:sp>
        <p:nvSpPr>
          <p:cNvPr id="236" name="Google Shape;236;p7"/>
          <p:cNvSpPr txBox="1"/>
          <p:nvPr/>
        </p:nvSpPr>
        <p:spPr>
          <a:xfrm>
            <a:off x="7450696" y="2465872"/>
            <a:ext cx="19559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endParaRPr/>
          </a:p>
        </p:txBody>
      </p:sp>
      <p:sp>
        <p:nvSpPr>
          <p:cNvPr id="237" name="Google Shape;237;p7"/>
          <p:cNvSpPr txBox="1"/>
          <p:nvPr/>
        </p:nvSpPr>
        <p:spPr>
          <a:xfrm>
            <a:off x="412104" y="3157282"/>
            <a:ext cx="224044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Green and Sustainable Chemistry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Chemical toxicology and risk management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Advancement in green technology </a:t>
            </a:r>
            <a:endParaRPr/>
          </a:p>
        </p:txBody>
      </p:sp>
      <p:sp>
        <p:nvSpPr>
          <p:cNvPr id="238" name="Google Shape;238;p7"/>
          <p:cNvSpPr/>
          <p:nvPr/>
        </p:nvSpPr>
        <p:spPr>
          <a:xfrm>
            <a:off x="2652547" y="3066470"/>
            <a:ext cx="45719" cy="19202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4963685" y="3087809"/>
            <a:ext cx="45719" cy="19202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7212038" y="3087809"/>
            <a:ext cx="45719" cy="19202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 txBox="1">
            <a:spLocks noGrp="1"/>
          </p:cNvSpPr>
          <p:nvPr>
            <p:ph type="title"/>
          </p:nvPr>
        </p:nvSpPr>
        <p:spPr>
          <a:xfrm>
            <a:off x="554368" y="254901"/>
            <a:ext cx="9781824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2800" dirty="0"/>
              <a:t>PROGRAM 2: </a:t>
            </a:r>
            <a:r>
              <a:rPr lang="en-US" sz="2800" b="1" dirty="0"/>
              <a:t>GREEN CHEMISTRY AND SUSTAINABILITY </a:t>
            </a:r>
            <a:endParaRPr sz="2800" b="1" dirty="0"/>
          </a:p>
        </p:txBody>
      </p:sp>
      <p:sp>
        <p:nvSpPr>
          <p:cNvPr id="242" name="Google Shape;242;p7"/>
          <p:cNvSpPr txBox="1"/>
          <p:nvPr/>
        </p:nvSpPr>
        <p:spPr>
          <a:xfrm>
            <a:off x="506066" y="1107077"/>
            <a:ext cx="8845373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b="1" dirty="0">
                <a:solidFill>
                  <a:srgbClr val="DE5C8E"/>
                </a:solidFill>
                <a:latin typeface="+mj-lt"/>
                <a:ea typeface="Calibri"/>
                <a:cs typeface="Calibri"/>
                <a:sym typeface="Calibri"/>
              </a:rPr>
              <a:t>Highlight </a:t>
            </a:r>
            <a:r>
              <a:rPr lang="en-US" sz="16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	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Co-designed </a:t>
            </a:r>
            <a:r>
              <a:rPr lang="en-US" sz="1600" b="1" dirty="0">
                <a:solidFill>
                  <a:srgbClr val="0000FF"/>
                </a:solidFill>
                <a:latin typeface="+mj-lt"/>
                <a:ea typeface="Calibri"/>
                <a:cs typeface="Calibri"/>
                <a:sym typeface="Calibri"/>
              </a:rPr>
              <a:t>with Dr. John C. Warner, the father of green chemistry </a:t>
            </a:r>
            <a:endParaRPr sz="1200" b="1" dirty="0">
              <a:latin typeface="+mj-l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b="1" dirty="0">
                <a:solidFill>
                  <a:srgbClr val="DE5C8E"/>
                </a:solidFill>
                <a:latin typeface="+mj-lt"/>
                <a:ea typeface="Calibri"/>
                <a:cs typeface="Calibri"/>
                <a:sym typeface="Calibri"/>
              </a:rPr>
              <a:t>Duration</a:t>
            </a:r>
            <a:r>
              <a:rPr lang="en-US" sz="16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	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MSc 2-3 years Ph.D. 3-6 years</a:t>
            </a:r>
            <a:endParaRPr sz="1200" dirty="0">
              <a:latin typeface="+mj-l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b="1" dirty="0">
                <a:solidFill>
                  <a:srgbClr val="DE5C8E"/>
                </a:solidFill>
                <a:latin typeface="+mj-lt"/>
                <a:ea typeface="Calibri"/>
                <a:cs typeface="Calibri"/>
                <a:sym typeface="Calibri"/>
              </a:rPr>
              <a:t>Requirement</a:t>
            </a:r>
            <a:r>
              <a:rPr lang="en-US" sz="16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	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 international publication</a:t>
            </a:r>
            <a:endParaRPr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9591592" y="3087809"/>
            <a:ext cx="45719" cy="19202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9741861" y="2334742"/>
            <a:ext cx="2147139" cy="731728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7"/>
          <p:cNvSpPr txBox="1"/>
          <p:nvPr/>
        </p:nvSpPr>
        <p:spPr>
          <a:xfrm>
            <a:off x="9873428" y="2465872"/>
            <a:ext cx="19559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Instrument</a:t>
            </a:r>
            <a:endParaRPr/>
          </a:p>
        </p:txBody>
      </p:sp>
      <p:pic>
        <p:nvPicPr>
          <p:cNvPr id="246" name="Google Shape;246;p7" descr="A picture containing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6349" y="1033527"/>
            <a:ext cx="2927609" cy="73172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7"/>
          <p:cNvSpPr txBox="1"/>
          <p:nvPr/>
        </p:nvSpPr>
        <p:spPr>
          <a:xfrm>
            <a:off x="2735895" y="3167272"/>
            <a:ext cx="224044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Industrial chemistry </a:t>
            </a:r>
            <a:endParaRPr/>
          </a:p>
          <a:p>
            <a:pPr marL="96838" marR="0" lvl="0" indent="-79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Industrial placement</a:t>
            </a:r>
            <a:endParaRPr/>
          </a:p>
          <a:p>
            <a:pPr marL="96838" marR="0" lvl="0" indent="-79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Innovation management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concepts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48" name="Google Shape;248;p7"/>
          <p:cNvSpPr txBox="1"/>
          <p:nvPr/>
        </p:nvSpPr>
        <p:spPr>
          <a:xfrm>
            <a:off x="5046218" y="3157282"/>
            <a:ext cx="224044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Introduction to Nanochemistry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Advanced Material Chemistry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Principles of Chemical Biology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7"/>
          <p:cNvSpPr txBox="1"/>
          <p:nvPr/>
        </p:nvSpPr>
        <p:spPr>
          <a:xfrm>
            <a:off x="7396868" y="3132296"/>
            <a:ext cx="224044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Separation Techniques</a:t>
            </a:r>
            <a:endParaRPr/>
          </a:p>
          <a:p>
            <a:pPr marL="96838" marR="0" lvl="0" indent="-79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Advanced Organic Synthesis</a:t>
            </a:r>
            <a:endParaRPr/>
          </a:p>
          <a:p>
            <a:pPr marL="96838" marR="0" lvl="0" indent="-79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Water Analysis and Decontamination Technology</a:t>
            </a:r>
            <a:endParaRPr/>
          </a:p>
        </p:txBody>
      </p:sp>
      <p:sp>
        <p:nvSpPr>
          <p:cNvPr id="250" name="Google Shape;250;p7"/>
          <p:cNvSpPr txBox="1"/>
          <p:nvPr/>
        </p:nvSpPr>
        <p:spPr>
          <a:xfrm>
            <a:off x="9849523" y="3130082"/>
            <a:ext cx="224044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Advanced Material Characterization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Electroanalytical chemistry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Spectroanalytical chemistry</a:t>
            </a:r>
            <a:endParaRPr/>
          </a:p>
        </p:txBody>
      </p:sp>
      <p:sp>
        <p:nvSpPr>
          <p:cNvPr id="251" name="Google Shape;251;p7"/>
          <p:cNvSpPr txBox="1"/>
          <p:nvPr/>
        </p:nvSpPr>
        <p:spPr>
          <a:xfrm>
            <a:off x="1178794" y="5796370"/>
            <a:ext cx="97909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“Personalize course by choosing </a:t>
            </a:r>
            <a:r>
              <a:rPr lang="en-US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modules of study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different subjects to match your research interest”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C8373-7837-68E4-B6EC-265D535B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4" y="192546"/>
            <a:ext cx="9145385" cy="485775"/>
          </a:xfrm>
        </p:spPr>
        <p:txBody>
          <a:bodyPr/>
          <a:lstStyle/>
          <a:p>
            <a:r>
              <a:rPr lang="en-TH" sz="2600" dirty="0"/>
              <a:t>DU</a:t>
            </a:r>
            <a:r>
              <a:rPr lang="en-US" sz="2600" dirty="0"/>
              <a:t>A</a:t>
            </a:r>
            <a:r>
              <a:rPr lang="en-TH" sz="2600" dirty="0"/>
              <a:t>L DEGREE AND RESEARCH EXCHANGE PROGRAM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9B580DE-6CCD-443D-AAD3-3ABCD02DE5EA}"/>
              </a:ext>
            </a:extLst>
          </p:cNvPr>
          <p:cNvSpPr/>
          <p:nvPr/>
        </p:nvSpPr>
        <p:spPr>
          <a:xfrm>
            <a:off x="802241" y="5316545"/>
            <a:ext cx="1162879" cy="1152939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6CCBA-79DB-4890-B443-339DF2D2C0AF}"/>
              </a:ext>
            </a:extLst>
          </p:cNvPr>
          <p:cNvSpPr txBox="1"/>
          <p:nvPr/>
        </p:nvSpPr>
        <p:spPr>
          <a:xfrm>
            <a:off x="6435566" y="1145596"/>
            <a:ext cx="17418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TH" sz="2800" b="1" dirty="0">
                <a:solidFill>
                  <a:srgbClr val="DE5C8E"/>
                </a:solidFill>
              </a:rPr>
              <a:t>Du</a:t>
            </a:r>
            <a:r>
              <a:rPr lang="en-US" sz="2800" b="1" dirty="0">
                <a:solidFill>
                  <a:srgbClr val="DE5C8E"/>
                </a:solidFill>
              </a:rPr>
              <a:t>a</a:t>
            </a:r>
            <a:r>
              <a:rPr lang="en-TH" sz="2800" b="1" dirty="0">
                <a:solidFill>
                  <a:srgbClr val="DE5C8E"/>
                </a:solidFill>
              </a:rPr>
              <a:t>l Degree </a:t>
            </a:r>
            <a:endParaRPr lang="en-US" sz="2800" b="1" dirty="0">
              <a:solidFill>
                <a:srgbClr val="DE5C8E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A0FF6F-5EB7-43B1-AD74-B9E09E60088D}"/>
              </a:ext>
            </a:extLst>
          </p:cNvPr>
          <p:cNvCxnSpPr>
            <a:cxnSpLocks/>
          </p:cNvCxnSpPr>
          <p:nvPr/>
        </p:nvCxnSpPr>
        <p:spPr>
          <a:xfrm>
            <a:off x="6304724" y="1171258"/>
            <a:ext cx="0" cy="529822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1D820D3-8311-48CE-BF52-199EE28562E5}"/>
              </a:ext>
            </a:extLst>
          </p:cNvPr>
          <p:cNvSpPr txBox="1"/>
          <p:nvPr/>
        </p:nvSpPr>
        <p:spPr>
          <a:xfrm>
            <a:off x="4351690" y="1115781"/>
            <a:ext cx="19157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TH" sz="2800" b="1" dirty="0">
                <a:solidFill>
                  <a:schemeClr val="accent1">
                    <a:lumMod val="75000"/>
                  </a:schemeClr>
                </a:solidFill>
              </a:rPr>
              <a:t>Research </a:t>
            </a:r>
            <a:endParaRPr lang="th-TH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en-TH" sz="2800" b="1" dirty="0">
                <a:solidFill>
                  <a:schemeClr val="accent1">
                    <a:lumMod val="75000"/>
                  </a:schemeClr>
                </a:solidFill>
              </a:rPr>
              <a:t>Exchange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C86A3F8-5BD6-4E8F-B7CC-C53671A426F4}"/>
              </a:ext>
            </a:extLst>
          </p:cNvPr>
          <p:cNvSpPr/>
          <p:nvPr/>
        </p:nvSpPr>
        <p:spPr>
          <a:xfrm>
            <a:off x="5011004" y="3330187"/>
            <a:ext cx="1162879" cy="1152939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Terminator 21">
            <a:extLst>
              <a:ext uri="{FF2B5EF4-FFF2-40B4-BE49-F238E27FC236}">
                <a16:creationId xmlns:a16="http://schemas.microsoft.com/office/drawing/2014/main" id="{359FABF6-533D-48A5-8BC2-FE49598A2013}"/>
              </a:ext>
            </a:extLst>
          </p:cNvPr>
          <p:cNvSpPr/>
          <p:nvPr/>
        </p:nvSpPr>
        <p:spPr>
          <a:xfrm>
            <a:off x="2086276" y="3406795"/>
            <a:ext cx="3878600" cy="968968"/>
          </a:xfrm>
          <a:prstGeom prst="flowChartTerminator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9BDA24-6DEB-43F7-9152-7FD62225C78B}"/>
              </a:ext>
            </a:extLst>
          </p:cNvPr>
          <p:cNvSpPr txBox="1"/>
          <p:nvPr/>
        </p:nvSpPr>
        <p:spPr>
          <a:xfrm>
            <a:off x="2505709" y="3577394"/>
            <a:ext cx="2839072" cy="584775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Chemical Science Course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Internship program</a:t>
            </a:r>
          </a:p>
        </p:txBody>
      </p:sp>
      <p:sp>
        <p:nvSpPr>
          <p:cNvPr id="24" name="Flowchart: Terminator 23">
            <a:extLst>
              <a:ext uri="{FF2B5EF4-FFF2-40B4-BE49-F238E27FC236}">
                <a16:creationId xmlns:a16="http://schemas.microsoft.com/office/drawing/2014/main" id="{0428167C-928D-4738-B189-84B80A4474C6}"/>
              </a:ext>
            </a:extLst>
          </p:cNvPr>
          <p:cNvSpPr/>
          <p:nvPr/>
        </p:nvSpPr>
        <p:spPr>
          <a:xfrm>
            <a:off x="1005788" y="5408603"/>
            <a:ext cx="3878600" cy="968968"/>
          </a:xfrm>
          <a:prstGeom prst="flowChartTerminator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090BD8-F308-4071-BECE-5DFDAB88596E}"/>
              </a:ext>
            </a:extLst>
          </p:cNvPr>
          <p:cNvSpPr txBox="1"/>
          <p:nvPr/>
        </p:nvSpPr>
        <p:spPr>
          <a:xfrm>
            <a:off x="1323654" y="5500661"/>
            <a:ext cx="3291388" cy="86177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Institute for Molecular Science Internship Program in ASIA </a:t>
            </a:r>
          </a:p>
          <a:p>
            <a:r>
              <a:rPr lang="en-US" sz="1800" b="1" dirty="0">
                <a:solidFill>
                  <a:srgbClr val="DE5C8E"/>
                </a:solidFill>
              </a:rPr>
              <a:t>“IMS-IIPA”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F1070EE-EB91-4F01-8F20-8E65DACB530D}"/>
              </a:ext>
            </a:extLst>
          </p:cNvPr>
          <p:cNvSpPr/>
          <p:nvPr/>
        </p:nvSpPr>
        <p:spPr>
          <a:xfrm>
            <a:off x="10132210" y="2251504"/>
            <a:ext cx="1162879" cy="1152939"/>
          </a:xfrm>
          <a:prstGeom prst="ellipse">
            <a:avLst/>
          </a:prstGeom>
          <a:solidFill>
            <a:srgbClr val="DE5C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Terminator 29">
            <a:extLst>
              <a:ext uri="{FF2B5EF4-FFF2-40B4-BE49-F238E27FC236}">
                <a16:creationId xmlns:a16="http://schemas.microsoft.com/office/drawing/2014/main" id="{2EE8D3E8-18C4-4A06-BB04-5013C6FFAEFB}"/>
              </a:ext>
            </a:extLst>
          </p:cNvPr>
          <p:cNvSpPr/>
          <p:nvPr/>
        </p:nvSpPr>
        <p:spPr>
          <a:xfrm>
            <a:off x="7207482" y="2328112"/>
            <a:ext cx="3878600" cy="968968"/>
          </a:xfrm>
          <a:prstGeom prst="flowChartTerminator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194F06-721C-4399-99C0-479FA776E21A}"/>
              </a:ext>
            </a:extLst>
          </p:cNvPr>
          <p:cNvSpPr txBox="1"/>
          <p:nvPr/>
        </p:nvSpPr>
        <p:spPr>
          <a:xfrm>
            <a:off x="7712451" y="2412022"/>
            <a:ext cx="2839072" cy="830997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Japan Advanced Institute of Science and Technology (JAIST)</a:t>
            </a:r>
          </a:p>
        </p:txBody>
      </p:sp>
      <p:pic>
        <p:nvPicPr>
          <p:cNvPr id="2050" name="Picture 2" descr="Kansai University Application for Exchange Students for Fall Semester 2022  (September admission) – International Relations Division">
            <a:extLst>
              <a:ext uri="{FF2B5EF4-FFF2-40B4-BE49-F238E27FC236}">
                <a16:creationId xmlns:a16="http://schemas.microsoft.com/office/drawing/2014/main" id="{361B9732-D975-4093-A138-16158F048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789" y="879950"/>
            <a:ext cx="1915763" cy="78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saka University - International Sustainable Campus Network - ISCN">
            <a:extLst>
              <a:ext uri="{FF2B5EF4-FFF2-40B4-BE49-F238E27FC236}">
                <a16:creationId xmlns:a16="http://schemas.microsoft.com/office/drawing/2014/main" id="{37AF504E-B63D-4766-B605-7908152EF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32" y="3504072"/>
            <a:ext cx="1315614" cy="78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ynthetic, Biological, and Hybrid Molecular Engines">
            <a:extLst>
              <a:ext uri="{FF2B5EF4-FFF2-40B4-BE49-F238E27FC236}">
                <a16:creationId xmlns:a16="http://schemas.microsoft.com/office/drawing/2014/main" id="{B59D5B92-AB61-44D3-9534-4B06E29B9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358" y="5337825"/>
            <a:ext cx="760124" cy="112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IIT-JAIST Dual Doctoral Degree">
            <a:extLst>
              <a:ext uri="{FF2B5EF4-FFF2-40B4-BE49-F238E27FC236}">
                <a16:creationId xmlns:a16="http://schemas.microsoft.com/office/drawing/2014/main" id="{0861EEF6-EBCD-451C-A000-012C512E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826" y="3481051"/>
            <a:ext cx="1780759" cy="81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5E9654B-F483-4CB1-87A7-D35A3B382DA9}"/>
              </a:ext>
            </a:extLst>
          </p:cNvPr>
          <p:cNvGrpSpPr/>
          <p:nvPr/>
        </p:nvGrpSpPr>
        <p:grpSpPr>
          <a:xfrm>
            <a:off x="151481" y="1484139"/>
            <a:ext cx="4708455" cy="1152939"/>
            <a:chOff x="76933" y="1607850"/>
            <a:chExt cx="4708455" cy="115293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7CFBB56-2022-4341-9A6B-42E9DE80DC37}"/>
                </a:ext>
              </a:extLst>
            </p:cNvPr>
            <p:cNvSpPr/>
            <p:nvPr/>
          </p:nvSpPr>
          <p:spPr>
            <a:xfrm>
              <a:off x="76933" y="1607850"/>
              <a:ext cx="1162879" cy="1152939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Terminator 19">
              <a:extLst>
                <a:ext uri="{FF2B5EF4-FFF2-40B4-BE49-F238E27FC236}">
                  <a16:creationId xmlns:a16="http://schemas.microsoft.com/office/drawing/2014/main" id="{A42E7B37-6BA3-4897-B25F-01E35ABC3E74}"/>
                </a:ext>
              </a:extLst>
            </p:cNvPr>
            <p:cNvSpPr/>
            <p:nvPr/>
          </p:nvSpPr>
          <p:spPr>
            <a:xfrm>
              <a:off x="259015" y="1699763"/>
              <a:ext cx="3878600" cy="968968"/>
            </a:xfrm>
            <a:prstGeom prst="flowChartTerminator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482D1F-4DFB-425A-98A7-FEDE39E1EBBB}"/>
                </a:ext>
              </a:extLst>
            </p:cNvPr>
            <p:cNvSpPr txBox="1"/>
            <p:nvPr/>
          </p:nvSpPr>
          <p:spPr>
            <a:xfrm>
              <a:off x="592040" y="1746361"/>
              <a:ext cx="4193348" cy="892552"/>
            </a:xfrm>
            <a:prstGeom prst="rect">
              <a:avLst/>
            </a:prstGeom>
            <a:noFill/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DE5C8E"/>
                  </a:solidFill>
                </a:rPr>
                <a:t>CU-KU</a:t>
              </a:r>
              <a:r>
                <a:rPr lang="en-US" sz="1600" b="1" dirty="0"/>
                <a:t> International </a:t>
              </a:r>
            </a:p>
            <a:p>
              <a:r>
                <a:rPr lang="en-US" sz="1600" b="1" dirty="0"/>
                <a:t>Exchange Program</a:t>
              </a:r>
            </a:p>
            <a:p>
              <a:r>
                <a:rPr lang="en-US" sz="1600" b="1" dirty="0">
                  <a:solidFill>
                    <a:schemeClr val="accent1">
                      <a:lumMod val="75000"/>
                    </a:schemeClr>
                  </a:solidFill>
                </a:rPr>
                <a:t>“Lab Research Internship”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D834292-7418-46D2-916E-4367865D44C9}"/>
              </a:ext>
            </a:extLst>
          </p:cNvPr>
          <p:cNvSpPr txBox="1"/>
          <p:nvPr/>
        </p:nvSpPr>
        <p:spPr>
          <a:xfrm>
            <a:off x="9281479" y="1968122"/>
            <a:ext cx="1538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DE5C8E"/>
                </a:solidFill>
              </a:rPr>
              <a:t>CU- JAIST</a:t>
            </a:r>
            <a:endParaRPr lang="en-US" sz="1800" dirty="0"/>
          </a:p>
        </p:txBody>
      </p:sp>
      <p:pic>
        <p:nvPicPr>
          <p:cNvPr id="5" name="Picture 4" descr="A picture containing outdoor, sky, tree, person&#10;&#10;Description automatically generated">
            <a:extLst>
              <a:ext uri="{FF2B5EF4-FFF2-40B4-BE49-F238E27FC236}">
                <a16:creationId xmlns:a16="http://schemas.microsoft.com/office/drawing/2014/main" id="{0E958AD6-A120-631F-DD0F-4F11B73CC7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440" y="4483126"/>
            <a:ext cx="1440145" cy="2086057"/>
          </a:xfrm>
          <a:prstGeom prst="rect">
            <a:avLst/>
          </a:prstGeom>
        </p:spPr>
      </p:pic>
      <p:pic>
        <p:nvPicPr>
          <p:cNvPr id="7" name="Picture 6" descr="A picture containing text, indoor, wall, person&#10;&#10;Description automatically generated">
            <a:extLst>
              <a:ext uri="{FF2B5EF4-FFF2-40B4-BE49-F238E27FC236}">
                <a16:creationId xmlns:a16="http://schemas.microsoft.com/office/drawing/2014/main" id="{AB23335A-927A-FF55-42AB-E8C92CAFB1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1384" y="4661290"/>
            <a:ext cx="2353040" cy="17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82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B222F-ADB7-4B8A-A363-7D28AF4CB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01" y="199936"/>
            <a:ext cx="9145385" cy="485775"/>
          </a:xfrm>
        </p:spPr>
        <p:txBody>
          <a:bodyPr/>
          <a:lstStyle/>
          <a:p>
            <a:r>
              <a:rPr lang="en-US" dirty="0"/>
              <a:t>RESEARCH EXCHANGE PROGRAM </a:t>
            </a:r>
          </a:p>
        </p:txBody>
      </p:sp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6013C87A-6088-4EC6-A0AE-DC7AE5C225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09"/>
          <a:stretch/>
        </p:blipFill>
        <p:spPr>
          <a:xfrm>
            <a:off x="181901" y="867508"/>
            <a:ext cx="3530040" cy="5908430"/>
          </a:xfrm>
          <a:prstGeom prst="rect">
            <a:avLst/>
          </a:prstGeom>
        </p:spPr>
      </p:pic>
      <p:pic>
        <p:nvPicPr>
          <p:cNvPr id="4" name="Content Placeholder 8" descr="Text&#10;&#10;Description automatically generated">
            <a:extLst>
              <a:ext uri="{FF2B5EF4-FFF2-40B4-BE49-F238E27FC236}">
                <a16:creationId xmlns:a16="http://schemas.microsoft.com/office/drawing/2014/main" id="{B4E6E64C-B3D9-4DC8-BEA6-117884798E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12"/>
          <a:stretch/>
        </p:blipFill>
        <p:spPr>
          <a:xfrm>
            <a:off x="4235720" y="867508"/>
            <a:ext cx="3530040" cy="5908430"/>
          </a:xfrm>
          <a:prstGeom prst="rect">
            <a:avLst/>
          </a:prstGeom>
        </p:spPr>
      </p:pic>
      <p:pic>
        <p:nvPicPr>
          <p:cNvPr id="5" name="Content Placeholder 8" descr="Timeline&#10;&#10;Description automatically generated">
            <a:extLst>
              <a:ext uri="{FF2B5EF4-FFF2-40B4-BE49-F238E27FC236}">
                <a16:creationId xmlns:a16="http://schemas.microsoft.com/office/drawing/2014/main" id="{D0CFC7A4-E801-49BD-8A81-8B1950E504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12"/>
          <a:stretch/>
        </p:blipFill>
        <p:spPr>
          <a:xfrm>
            <a:off x="8349417" y="867508"/>
            <a:ext cx="3530040" cy="5908430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F2384731-31C3-4467-9429-9B90E0DC08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94" t="6405" r="18573" b="62917"/>
          <a:stretch/>
        </p:blipFill>
        <p:spPr>
          <a:xfrm>
            <a:off x="8875248" y="5300001"/>
            <a:ext cx="2478378" cy="138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84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06C6-314E-C53E-1BC6-853720880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60" y="182607"/>
            <a:ext cx="9145385" cy="485775"/>
          </a:xfrm>
        </p:spPr>
        <p:txBody>
          <a:bodyPr/>
          <a:lstStyle/>
          <a:p>
            <a:r>
              <a:rPr lang="en-US" dirty="0"/>
              <a:t>DUAL DEGREE : CU-JAIST</a:t>
            </a:r>
            <a:endParaRPr lang="en-TH" dirty="0"/>
          </a:p>
        </p:txBody>
      </p:sp>
      <p:pic>
        <p:nvPicPr>
          <p:cNvPr id="7" name="Content Placeholder 6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32799111-9B63-C533-0C4B-34536866C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884582"/>
            <a:ext cx="4238746" cy="5973417"/>
          </a:xfrm>
        </p:spPr>
      </p:pic>
      <p:pic>
        <p:nvPicPr>
          <p:cNvPr id="9" name="Picture 8" descr="A picture containing text, different, various, several&#10;&#10;Description automatically generated">
            <a:extLst>
              <a:ext uri="{FF2B5EF4-FFF2-40B4-BE49-F238E27FC236}">
                <a16:creationId xmlns:a16="http://schemas.microsoft.com/office/drawing/2014/main" id="{87FA01C1-A9E5-70E1-6504-20DD01518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603" y="884582"/>
            <a:ext cx="4213269" cy="597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86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"/>
          <p:cNvSpPr txBox="1">
            <a:spLocks noGrp="1"/>
          </p:cNvSpPr>
          <p:nvPr>
            <p:ph type="title"/>
          </p:nvPr>
        </p:nvSpPr>
        <p:spPr>
          <a:xfrm>
            <a:off x="187014" y="209561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2800" b="1" dirty="0"/>
              <a:t>INTERNATIONAL STUDENT LIFE AND ACTIVITIES </a:t>
            </a:r>
            <a:endParaRPr sz="2800" b="1" dirty="0"/>
          </a:p>
        </p:txBody>
      </p:sp>
      <p:grpSp>
        <p:nvGrpSpPr>
          <p:cNvPr id="257" name="Google Shape;257;p9"/>
          <p:cNvGrpSpPr/>
          <p:nvPr/>
        </p:nvGrpSpPr>
        <p:grpSpPr>
          <a:xfrm>
            <a:off x="280815" y="1036868"/>
            <a:ext cx="4478892" cy="3493130"/>
            <a:chOff x="539376" y="1069257"/>
            <a:chExt cx="5879694" cy="4409770"/>
          </a:xfrm>
        </p:grpSpPr>
        <p:pic>
          <p:nvPicPr>
            <p:cNvPr id="258" name="Google Shape;258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39376" y="1069257"/>
              <a:ext cx="2939847" cy="22048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79223" y="1069257"/>
              <a:ext cx="2939847" cy="22048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39376" y="3274142"/>
              <a:ext cx="2939847" cy="22048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479223" y="3274142"/>
              <a:ext cx="2939847" cy="22048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375661" y="1069257"/>
              <a:ext cx="3043409" cy="220488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4" name="Google Shape;264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50025" y="1036868"/>
            <a:ext cx="2748170" cy="3456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5" name="Google Shape;265;p9"/>
          <p:cNvSpPr txBox="1"/>
          <p:nvPr/>
        </p:nvSpPr>
        <p:spPr>
          <a:xfrm>
            <a:off x="8425493" y="4737258"/>
            <a:ext cx="3997234" cy="2265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Chem-CU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Singing Contest</a:t>
            </a:r>
            <a:endParaRPr sz="1800" b="1" dirty="0">
              <a:solidFill>
                <a:schemeClr val="accent5">
                  <a:lumMod val="50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grpSp>
        <p:nvGrpSpPr>
          <p:cNvPr id="267" name="Google Shape;267;p9"/>
          <p:cNvGrpSpPr/>
          <p:nvPr/>
        </p:nvGrpSpPr>
        <p:grpSpPr>
          <a:xfrm>
            <a:off x="1867148" y="4773434"/>
            <a:ext cx="6752903" cy="1693099"/>
            <a:chOff x="1141086" y="4423910"/>
            <a:chExt cx="8102476" cy="1942871"/>
          </a:xfrm>
        </p:grpSpPr>
        <p:pic>
          <p:nvPicPr>
            <p:cNvPr id="268" name="Google Shape;268;p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823926" y="4423910"/>
              <a:ext cx="4419636" cy="1942871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69" name="Google Shape;269;p9"/>
            <p:cNvPicPr preferRelativeResize="0"/>
            <p:nvPr/>
          </p:nvPicPr>
          <p:blipFill rotWithShape="1">
            <a:blip r:embed="rId10">
              <a:alphaModFix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1141086" y="4423910"/>
              <a:ext cx="3612672" cy="19428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0" name="Google Shape;270;p9"/>
          <p:cNvSpPr txBox="1"/>
          <p:nvPr/>
        </p:nvSpPr>
        <p:spPr>
          <a:xfrm>
            <a:off x="3600539" y="2587968"/>
            <a:ext cx="6752903" cy="396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bg2"/>
                </a:solidFill>
                <a:latin typeface="+mj-lt"/>
                <a:ea typeface="Calibri"/>
                <a:cs typeface="CHULALONGKORN" panose="02000506050000020004" pitchFamily="50" charset="-34"/>
                <a:sym typeface="Calibri"/>
              </a:rPr>
              <a:t>International Symposiums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bg2"/>
                </a:solidFill>
                <a:latin typeface="+mj-lt"/>
                <a:ea typeface="Calibri"/>
                <a:cs typeface="CHULALONGKORN" panose="02000506050000020004" pitchFamily="50" charset="-34"/>
                <a:sym typeface="Calibri"/>
              </a:rPr>
              <a:t>and Conferences</a:t>
            </a:r>
            <a:endParaRPr sz="1800" b="1" dirty="0">
              <a:solidFill>
                <a:schemeClr val="bg2"/>
              </a:solidFill>
              <a:latin typeface="+mj-lt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pic>
        <p:nvPicPr>
          <p:cNvPr id="271" name="Google Shape;271;p9" descr="A group of people posing for a photo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189681" y="1036868"/>
            <a:ext cx="3430370" cy="149038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-53800" y="5882369"/>
            <a:ext cx="2101056" cy="396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Sport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Activities</a:t>
            </a:r>
            <a:endParaRPr sz="1800" b="1" dirty="0">
              <a:solidFill>
                <a:schemeClr val="accent5">
                  <a:lumMod val="50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D10A4B1-3566-4108-BE85-71DDEBAB1151}"/>
              </a:ext>
            </a:extLst>
          </p:cNvPr>
          <p:cNvSpPr/>
          <p:nvPr/>
        </p:nvSpPr>
        <p:spPr>
          <a:xfrm rot="5400000">
            <a:off x="1561497" y="6001229"/>
            <a:ext cx="513854" cy="457663"/>
          </a:xfrm>
          <a:prstGeom prst="triangle">
            <a:avLst/>
          </a:prstGeom>
          <a:solidFill>
            <a:srgbClr val="DE5C8E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1E94F1-DCD9-4BE3-B4FE-BFD19BFCD99A}"/>
              </a:ext>
            </a:extLst>
          </p:cNvPr>
          <p:cNvSpPr/>
          <p:nvPr/>
        </p:nvSpPr>
        <p:spPr>
          <a:xfrm>
            <a:off x="142426" y="2539478"/>
            <a:ext cx="4859620" cy="606413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Google Shape;263;p9"/>
          <p:cNvSpPr txBox="1"/>
          <p:nvPr/>
        </p:nvSpPr>
        <p:spPr>
          <a:xfrm>
            <a:off x="501090" y="2664871"/>
            <a:ext cx="3797182" cy="365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Chem –CU International Night</a:t>
            </a:r>
            <a:endParaRPr sz="1800" b="1" dirty="0">
              <a:solidFill>
                <a:schemeClr val="accent5">
                  <a:lumMod val="50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May be an image of 16 people and indoor">
            <a:extLst>
              <a:ext uri="{FF2B5EF4-FFF2-40B4-BE49-F238E27FC236}">
                <a16:creationId xmlns:a16="http://schemas.microsoft.com/office/drawing/2014/main" id="{174E9D6B-595E-4A52-A980-51BB7BF173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146" b="17053"/>
          <a:stretch/>
        </p:blipFill>
        <p:spPr bwMode="auto">
          <a:xfrm>
            <a:off x="5189681" y="3181519"/>
            <a:ext cx="3430370" cy="135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"/>
          <p:cNvSpPr/>
          <p:nvPr/>
        </p:nvSpPr>
        <p:spPr>
          <a:xfrm>
            <a:off x="4136688" y="2305197"/>
            <a:ext cx="399131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Chemistry </a:t>
            </a:r>
            <a:endParaRPr sz="1600" b="1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1800"/>
              <a:buFont typeface="Wingdings" pitchFamily="2" charset="2"/>
              <a:buChar char="Ø"/>
            </a:pPr>
            <a:r>
              <a:rPr lang="en-US" sz="2000" u="sng" dirty="0">
                <a:solidFill>
                  <a:srgbClr val="D91D65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Thitirat.ph@chula.ac.th</a:t>
            </a:r>
            <a:r>
              <a:rPr lang="en-US" sz="2000" dirty="0">
                <a:solidFill>
                  <a:srgbClr val="D91D65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</a:t>
            </a:r>
            <a:endParaRPr sz="1600" dirty="0">
              <a:solidFill>
                <a:srgbClr val="D91D65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Green Chemistry and Sustainability</a:t>
            </a:r>
            <a:endParaRPr sz="1600" b="1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itchFamily="2" charset="2"/>
              <a:buChar char="Ø"/>
            </a:pPr>
            <a:r>
              <a:rPr lang="en-US" sz="20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</a:t>
            </a:r>
            <a:r>
              <a:rPr lang="en-US" sz="2000" u="sng" dirty="0">
                <a:solidFill>
                  <a:schemeClr val="accent5">
                    <a:lumMod val="75000"/>
                  </a:schemeClr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suwat.m@chula.ac.th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</a:t>
            </a:r>
            <a:endParaRPr sz="1600" dirty="0">
              <a:solidFill>
                <a:schemeClr val="accent5">
                  <a:lumMod val="75000"/>
                </a:schemeClr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276" name="Google Shape;276;p10" descr="Members - บริษัท มิตรผลวิจัย พัฒนาอ้อยและน้ำตาล จำกัด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38451" y="-1761338"/>
            <a:ext cx="993077" cy="67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0" descr="โลโก้PTTGC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21639" y="-1614481"/>
            <a:ext cx="1095597" cy="376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0" descr="Image result for dow log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21629" y="-1553175"/>
            <a:ext cx="1244205" cy="447298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0"/>
          <p:cNvSpPr txBox="1"/>
          <p:nvPr/>
        </p:nvSpPr>
        <p:spPr>
          <a:xfrm>
            <a:off x="28923" y="151309"/>
            <a:ext cx="1086506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28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APPLICATION TIMELINE for </a:t>
            </a:r>
            <a:r>
              <a:rPr lang="en-US" sz="2800" b="1" dirty="0">
                <a:solidFill>
                  <a:schemeClr val="lt1"/>
                </a:solidFill>
              </a:rPr>
              <a:t>FIRST</a:t>
            </a: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SEMESTER 2023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1</a:t>
            </a:r>
            <a:r>
              <a:rPr lang="en-US" sz="2800" b="1" baseline="30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Round</a:t>
            </a:r>
            <a:endParaRPr sz="1200" dirty="0"/>
          </a:p>
        </p:txBody>
      </p:sp>
      <p:sp>
        <p:nvSpPr>
          <p:cNvPr id="280" name="Google Shape;280;p10"/>
          <p:cNvSpPr/>
          <p:nvPr/>
        </p:nvSpPr>
        <p:spPr>
          <a:xfrm>
            <a:off x="-1011546" y="-1654422"/>
            <a:ext cx="2411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Industrial placement </a:t>
            </a:r>
            <a:endParaRPr/>
          </a:p>
        </p:txBody>
      </p:sp>
      <p:cxnSp>
        <p:nvCxnSpPr>
          <p:cNvPr id="282" name="Google Shape;282;p10"/>
          <p:cNvCxnSpPr/>
          <p:nvPr/>
        </p:nvCxnSpPr>
        <p:spPr>
          <a:xfrm flipH="1">
            <a:off x="473555" y="1097023"/>
            <a:ext cx="16508" cy="1264238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lg" len="lg"/>
            <a:tailEnd type="diamond" w="lg" len="lg"/>
          </a:ln>
        </p:spPr>
      </p:cxnSp>
      <p:cxnSp>
        <p:nvCxnSpPr>
          <p:cNvPr id="284" name="Google Shape;284;p10"/>
          <p:cNvCxnSpPr/>
          <p:nvPr/>
        </p:nvCxnSpPr>
        <p:spPr>
          <a:xfrm>
            <a:off x="3990784" y="2332233"/>
            <a:ext cx="0" cy="1168400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lg" len="lg"/>
            <a:tailEnd type="diamond" w="lg" len="lg"/>
          </a:ln>
        </p:spPr>
      </p:cxnSp>
      <p:cxnSp>
        <p:nvCxnSpPr>
          <p:cNvPr id="285" name="Google Shape;285;p10"/>
          <p:cNvCxnSpPr/>
          <p:nvPr/>
        </p:nvCxnSpPr>
        <p:spPr>
          <a:xfrm rot="10800000" flipH="1">
            <a:off x="426761" y="2350563"/>
            <a:ext cx="3566198" cy="1069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7" name="Google Shape;287;p10"/>
          <p:cNvCxnSpPr/>
          <p:nvPr/>
        </p:nvCxnSpPr>
        <p:spPr>
          <a:xfrm flipH="1">
            <a:off x="7247900" y="3519483"/>
            <a:ext cx="1" cy="1090466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lg" len="lg"/>
            <a:tailEnd type="diamond" w="lg" len="lg"/>
          </a:ln>
        </p:spPr>
      </p:cxnSp>
      <p:cxnSp>
        <p:nvCxnSpPr>
          <p:cNvPr id="289" name="Google Shape;289;p10"/>
          <p:cNvCxnSpPr/>
          <p:nvPr/>
        </p:nvCxnSpPr>
        <p:spPr>
          <a:xfrm>
            <a:off x="8864407" y="4627814"/>
            <a:ext cx="0" cy="802450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lg" len="lg"/>
            <a:tailEnd type="diamond" w="lg" len="lg"/>
          </a:ln>
        </p:spPr>
      </p:cxnSp>
      <p:sp>
        <p:nvSpPr>
          <p:cNvPr id="290" name="Google Shape;290;p10"/>
          <p:cNvSpPr/>
          <p:nvPr/>
        </p:nvSpPr>
        <p:spPr>
          <a:xfrm>
            <a:off x="576533" y="1154845"/>
            <a:ext cx="3871605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Application period</a:t>
            </a:r>
            <a:endParaRPr sz="1800" b="1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D91D65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1 Feb. - 15 Mar. 2023</a:t>
            </a:r>
            <a:endParaRPr sz="2000" b="1" dirty="0">
              <a:solidFill>
                <a:srgbClr val="D91D65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Online Application</a:t>
            </a:r>
            <a:endParaRPr sz="1800" b="1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D91D65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https://www.register.gradchula.com/</a:t>
            </a:r>
            <a:endParaRPr dirty="0">
              <a:solidFill>
                <a:srgbClr val="D91D65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cxnSp>
        <p:nvCxnSpPr>
          <p:cNvPr id="292" name="Google Shape;292;p10"/>
          <p:cNvCxnSpPr/>
          <p:nvPr/>
        </p:nvCxnSpPr>
        <p:spPr>
          <a:xfrm>
            <a:off x="3990784" y="3519483"/>
            <a:ext cx="3231289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3" name="Google Shape;293;p10"/>
          <p:cNvSpPr/>
          <p:nvPr/>
        </p:nvSpPr>
        <p:spPr>
          <a:xfrm>
            <a:off x="5239793" y="3897011"/>
            <a:ext cx="207135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Announcement of eligible candidates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294" name="Google Shape;294;p10"/>
          <p:cNvSpPr/>
          <p:nvPr/>
        </p:nvSpPr>
        <p:spPr>
          <a:xfrm>
            <a:off x="1899189" y="2647521"/>
            <a:ext cx="209159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Submission of </a:t>
            </a:r>
            <a:r>
              <a:rPr lang="en-US" sz="1800" b="1" dirty="0" err="1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relevent</a:t>
            </a:r>
            <a:r>
              <a:rPr lang="en-US" sz="18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documents 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sp>
        <p:nvSpPr>
          <p:cNvPr id="295" name="Google Shape;295;p10"/>
          <p:cNvSpPr/>
          <p:nvPr/>
        </p:nvSpPr>
        <p:spPr>
          <a:xfrm>
            <a:off x="7272279" y="3987318"/>
            <a:ext cx="137659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D91D65"/>
                </a:solidFill>
                <a:latin typeface="Calibri"/>
                <a:cs typeface="Calibri"/>
                <a:sym typeface="Calibri"/>
              </a:rPr>
              <a:t>22 Mar 2023</a:t>
            </a:r>
            <a:endParaRPr b="1" dirty="0">
              <a:solidFill>
                <a:srgbClr val="D91D65"/>
              </a:solidFill>
            </a:endParaRPr>
          </a:p>
        </p:txBody>
      </p:sp>
      <p:sp>
        <p:nvSpPr>
          <p:cNvPr id="296" name="Google Shape;296;p10"/>
          <p:cNvSpPr/>
          <p:nvPr/>
        </p:nvSpPr>
        <p:spPr>
          <a:xfrm>
            <a:off x="7721096" y="4906607"/>
            <a:ext cx="10943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Interview</a:t>
            </a:r>
            <a:endParaRPr dirty="0"/>
          </a:p>
        </p:txBody>
      </p:sp>
      <p:sp>
        <p:nvSpPr>
          <p:cNvPr id="297" name="Google Shape;297;p10"/>
          <p:cNvSpPr/>
          <p:nvPr/>
        </p:nvSpPr>
        <p:spPr>
          <a:xfrm>
            <a:off x="8861491" y="4868858"/>
            <a:ext cx="167417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D91D65"/>
                </a:solidFill>
                <a:latin typeface="Calibri"/>
                <a:ea typeface="Calibri"/>
                <a:cs typeface="Calibri"/>
                <a:sym typeface="Calibri"/>
              </a:rPr>
              <a:t>TBA via Email</a:t>
            </a:r>
            <a:endParaRPr b="1" dirty="0">
              <a:solidFill>
                <a:srgbClr val="D91D65"/>
              </a:solidFill>
            </a:endParaRPr>
          </a:p>
        </p:txBody>
      </p:sp>
      <p:cxnSp>
        <p:nvCxnSpPr>
          <p:cNvPr id="299" name="Google Shape;299;p10"/>
          <p:cNvCxnSpPr/>
          <p:nvPr/>
        </p:nvCxnSpPr>
        <p:spPr>
          <a:xfrm>
            <a:off x="10654695" y="5436056"/>
            <a:ext cx="0" cy="848628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lg" len="lg"/>
            <a:tailEnd type="diamond" w="lg" len="lg"/>
          </a:ln>
        </p:spPr>
      </p:cxnSp>
      <p:sp>
        <p:nvSpPr>
          <p:cNvPr id="300" name="Google Shape;300;p10"/>
          <p:cNvSpPr/>
          <p:nvPr/>
        </p:nvSpPr>
        <p:spPr>
          <a:xfrm>
            <a:off x="8568036" y="5745703"/>
            <a:ext cx="224509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Announcement of accepted candidates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301" name="Google Shape;301;p10"/>
          <p:cNvSpPr/>
          <p:nvPr/>
        </p:nvSpPr>
        <p:spPr>
          <a:xfrm>
            <a:off x="10675041" y="5945052"/>
            <a:ext cx="13765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D91D65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7 April 2023</a:t>
            </a:r>
            <a:endParaRPr dirty="0">
              <a:solidFill>
                <a:srgbClr val="D91D65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cxnSp>
        <p:nvCxnSpPr>
          <p:cNvPr id="302" name="Google Shape;302;p10"/>
          <p:cNvCxnSpPr/>
          <p:nvPr/>
        </p:nvCxnSpPr>
        <p:spPr>
          <a:xfrm rot="10800000" flipH="1">
            <a:off x="7222073" y="4609949"/>
            <a:ext cx="1586454" cy="5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3" name="Google Shape;303;p10"/>
          <p:cNvCxnSpPr/>
          <p:nvPr/>
        </p:nvCxnSpPr>
        <p:spPr>
          <a:xfrm>
            <a:off x="8864407" y="5430264"/>
            <a:ext cx="1784457" cy="1422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4" name="Google Shape;304;p10"/>
          <p:cNvCxnSpPr/>
          <p:nvPr/>
        </p:nvCxnSpPr>
        <p:spPr>
          <a:xfrm>
            <a:off x="10648864" y="6278338"/>
            <a:ext cx="1281879" cy="1570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5" name="Google Shape;305;p10"/>
          <p:cNvCxnSpPr/>
          <p:nvPr/>
        </p:nvCxnSpPr>
        <p:spPr>
          <a:xfrm>
            <a:off x="11993579" y="6278338"/>
            <a:ext cx="0" cy="15706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lg" len="lg"/>
            <a:tailEnd type="diamond" w="lg" len="lg"/>
          </a:ln>
        </p:spPr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8BC806AC-AEA5-4411-9DBD-799C9910F4E8}"/>
              </a:ext>
            </a:extLst>
          </p:cNvPr>
          <p:cNvGrpSpPr/>
          <p:nvPr/>
        </p:nvGrpSpPr>
        <p:grpSpPr>
          <a:xfrm>
            <a:off x="28923" y="1486079"/>
            <a:ext cx="391333" cy="383970"/>
            <a:chOff x="988481" y="4028211"/>
            <a:chExt cx="541442" cy="53125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DBC1B38-D190-4484-BE67-50312AA9F83B}"/>
                </a:ext>
              </a:extLst>
            </p:cNvPr>
            <p:cNvSpPr/>
            <p:nvPr/>
          </p:nvSpPr>
          <p:spPr>
            <a:xfrm>
              <a:off x="988481" y="4028211"/>
              <a:ext cx="541442" cy="531255"/>
            </a:xfrm>
            <a:prstGeom prst="ellipse">
              <a:avLst/>
            </a:prstGeom>
            <a:solidFill>
              <a:srgbClr val="EDA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Google Shape;306;p10"/>
            <p:cNvSpPr txBox="1"/>
            <p:nvPr/>
          </p:nvSpPr>
          <p:spPr>
            <a:xfrm>
              <a:off x="1118391" y="4028211"/>
              <a:ext cx="281619" cy="400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accent5">
                      <a:lumMod val="5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8146FC2-EEBC-444C-92E3-027EEDBCD095}"/>
              </a:ext>
            </a:extLst>
          </p:cNvPr>
          <p:cNvGrpSpPr/>
          <p:nvPr/>
        </p:nvGrpSpPr>
        <p:grpSpPr>
          <a:xfrm>
            <a:off x="1520605" y="2753056"/>
            <a:ext cx="391333" cy="400069"/>
            <a:chOff x="988481" y="4028211"/>
            <a:chExt cx="541442" cy="553529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CD19F2A-B1B2-43FD-B28F-3A2B9B084697}"/>
                </a:ext>
              </a:extLst>
            </p:cNvPr>
            <p:cNvSpPr/>
            <p:nvPr/>
          </p:nvSpPr>
          <p:spPr>
            <a:xfrm>
              <a:off x="988481" y="4028211"/>
              <a:ext cx="541442" cy="531255"/>
            </a:xfrm>
            <a:prstGeom prst="ellipse">
              <a:avLst/>
            </a:prstGeom>
            <a:solidFill>
              <a:srgbClr val="EDA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Google Shape;306;p10">
              <a:extLst>
                <a:ext uri="{FF2B5EF4-FFF2-40B4-BE49-F238E27FC236}">
                  <a16:creationId xmlns:a16="http://schemas.microsoft.com/office/drawing/2014/main" id="{1364B191-DF1E-4588-BD31-2C325DE884E9}"/>
                </a:ext>
              </a:extLst>
            </p:cNvPr>
            <p:cNvSpPr txBox="1"/>
            <p:nvPr/>
          </p:nvSpPr>
          <p:spPr>
            <a:xfrm>
              <a:off x="1118391" y="4028211"/>
              <a:ext cx="281619" cy="553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accent5">
                      <a:lumMod val="50000"/>
                    </a:schemeClr>
                  </a:solidFill>
                  <a:latin typeface="Calibri"/>
                  <a:cs typeface="Calibri"/>
                  <a:sym typeface="Calibri"/>
                </a:rPr>
                <a:t>2</a:t>
              </a:r>
              <a:endParaRPr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54CBC09-3C55-4D4E-8191-5056B0530079}"/>
              </a:ext>
            </a:extLst>
          </p:cNvPr>
          <p:cNvGrpSpPr/>
          <p:nvPr/>
        </p:nvGrpSpPr>
        <p:grpSpPr>
          <a:xfrm>
            <a:off x="4746500" y="3968250"/>
            <a:ext cx="391333" cy="403848"/>
            <a:chOff x="988481" y="4000709"/>
            <a:chExt cx="541442" cy="558757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DF23AB6-A85F-4430-8E25-89F85CD2C5A1}"/>
                </a:ext>
              </a:extLst>
            </p:cNvPr>
            <p:cNvSpPr/>
            <p:nvPr/>
          </p:nvSpPr>
          <p:spPr>
            <a:xfrm>
              <a:off x="988481" y="4028211"/>
              <a:ext cx="541442" cy="531255"/>
            </a:xfrm>
            <a:prstGeom prst="ellipse">
              <a:avLst/>
            </a:prstGeom>
            <a:solidFill>
              <a:srgbClr val="EDA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Google Shape;306;p10">
              <a:extLst>
                <a:ext uri="{FF2B5EF4-FFF2-40B4-BE49-F238E27FC236}">
                  <a16:creationId xmlns:a16="http://schemas.microsoft.com/office/drawing/2014/main" id="{B738B9BF-D4E2-4D08-9662-569676CEE835}"/>
                </a:ext>
              </a:extLst>
            </p:cNvPr>
            <p:cNvSpPr txBox="1"/>
            <p:nvPr/>
          </p:nvSpPr>
          <p:spPr>
            <a:xfrm>
              <a:off x="1118391" y="4000709"/>
              <a:ext cx="281619" cy="553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accent5">
                      <a:lumMod val="50000"/>
                    </a:schemeClr>
                  </a:solidFill>
                  <a:latin typeface="Calibri"/>
                  <a:cs typeface="Calibri"/>
                  <a:sym typeface="Calibri"/>
                </a:rPr>
                <a:t>3</a:t>
              </a:r>
              <a:endParaRPr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24E7C4D-A3E6-46F1-83F3-7ED7FE83406D}"/>
              </a:ext>
            </a:extLst>
          </p:cNvPr>
          <p:cNvGrpSpPr/>
          <p:nvPr/>
        </p:nvGrpSpPr>
        <p:grpSpPr>
          <a:xfrm>
            <a:off x="7318610" y="4891238"/>
            <a:ext cx="391333" cy="400069"/>
            <a:chOff x="988481" y="4028211"/>
            <a:chExt cx="541442" cy="553529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FDFF2EC-B828-43DC-BBB2-D233E11B43E7}"/>
                </a:ext>
              </a:extLst>
            </p:cNvPr>
            <p:cNvSpPr/>
            <p:nvPr/>
          </p:nvSpPr>
          <p:spPr>
            <a:xfrm>
              <a:off x="988481" y="4028211"/>
              <a:ext cx="541442" cy="531255"/>
            </a:xfrm>
            <a:prstGeom prst="ellipse">
              <a:avLst/>
            </a:prstGeom>
            <a:solidFill>
              <a:srgbClr val="EDA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Google Shape;306;p10">
              <a:extLst>
                <a:ext uri="{FF2B5EF4-FFF2-40B4-BE49-F238E27FC236}">
                  <a16:creationId xmlns:a16="http://schemas.microsoft.com/office/drawing/2014/main" id="{8A3D4408-BE62-4BE6-9822-FA70CCB3A73A}"/>
                </a:ext>
              </a:extLst>
            </p:cNvPr>
            <p:cNvSpPr txBox="1"/>
            <p:nvPr/>
          </p:nvSpPr>
          <p:spPr>
            <a:xfrm>
              <a:off x="1118391" y="4028211"/>
              <a:ext cx="281619" cy="553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accent5">
                      <a:lumMod val="50000"/>
                    </a:schemeClr>
                  </a:solidFill>
                  <a:latin typeface="Calibri"/>
                  <a:cs typeface="Calibri"/>
                  <a:sym typeface="Calibri"/>
                </a:rPr>
                <a:t>4</a:t>
              </a:r>
              <a:endParaRPr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328F04-AE2D-4805-85BC-C7169973DFC4}"/>
              </a:ext>
            </a:extLst>
          </p:cNvPr>
          <p:cNvGrpSpPr/>
          <p:nvPr/>
        </p:nvGrpSpPr>
        <p:grpSpPr>
          <a:xfrm>
            <a:off x="8141680" y="5860370"/>
            <a:ext cx="391333" cy="400069"/>
            <a:chOff x="988481" y="4028211"/>
            <a:chExt cx="541442" cy="553529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9C8D717-85A2-4418-BBB1-D45D26D6AD97}"/>
                </a:ext>
              </a:extLst>
            </p:cNvPr>
            <p:cNvSpPr/>
            <p:nvPr/>
          </p:nvSpPr>
          <p:spPr>
            <a:xfrm>
              <a:off x="988481" y="4028211"/>
              <a:ext cx="541442" cy="531255"/>
            </a:xfrm>
            <a:prstGeom prst="ellipse">
              <a:avLst/>
            </a:prstGeom>
            <a:solidFill>
              <a:srgbClr val="EDA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Google Shape;306;p10">
              <a:extLst>
                <a:ext uri="{FF2B5EF4-FFF2-40B4-BE49-F238E27FC236}">
                  <a16:creationId xmlns:a16="http://schemas.microsoft.com/office/drawing/2014/main" id="{EF80BB02-53CA-451F-B522-16B9904AA6C9}"/>
                </a:ext>
              </a:extLst>
            </p:cNvPr>
            <p:cNvSpPr txBox="1"/>
            <p:nvPr/>
          </p:nvSpPr>
          <p:spPr>
            <a:xfrm>
              <a:off x="1090888" y="4028211"/>
              <a:ext cx="281619" cy="553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accent5">
                      <a:lumMod val="50000"/>
                    </a:schemeClr>
                  </a:solidFill>
                  <a:latin typeface="Calibri"/>
                  <a:cs typeface="Calibri"/>
                  <a:sym typeface="Calibri"/>
                </a:rPr>
                <a:t>5</a:t>
              </a:r>
              <a:endParaRPr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pic>
        <p:nvPicPr>
          <p:cNvPr id="4" name="Google Shape;323;p11" descr="Qr code&#10;&#10;Description automatically generated">
            <a:extLst>
              <a:ext uri="{FF2B5EF4-FFF2-40B4-BE49-F238E27FC236}">
                <a16:creationId xmlns:a16="http://schemas.microsoft.com/office/drawing/2014/main" id="{B8DD3822-E229-16E8-BD7C-C1D9067CAD2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6254" y="3590311"/>
            <a:ext cx="3116380" cy="311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24;p11" descr="Graphical user interface, text, application, website&#10;&#10;Description automatically generated">
            <a:extLst>
              <a:ext uri="{FF2B5EF4-FFF2-40B4-BE49-F238E27FC236}">
                <a16:creationId xmlns:a16="http://schemas.microsoft.com/office/drawing/2014/main" id="{C4E588DF-F823-9634-F8B4-08D47520082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17467" y="837792"/>
            <a:ext cx="3874747" cy="163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1"/>
          <p:cNvSpPr txBox="1">
            <a:spLocks noGrp="1"/>
          </p:cNvSpPr>
          <p:nvPr>
            <p:ph type="title"/>
          </p:nvPr>
        </p:nvSpPr>
        <p:spPr>
          <a:xfrm>
            <a:off x="554368" y="254901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CONTACT </a:t>
            </a:r>
            <a:endParaRPr/>
          </a:p>
        </p:txBody>
      </p:sp>
      <p:pic>
        <p:nvPicPr>
          <p:cNvPr id="316" name="Google Shape;31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412" y="5373282"/>
            <a:ext cx="614363" cy="614363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1"/>
          <p:cNvSpPr txBox="1"/>
          <p:nvPr/>
        </p:nvSpPr>
        <p:spPr>
          <a:xfrm>
            <a:off x="2027999" y="1479857"/>
            <a:ext cx="430562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http://web.chemcu.org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18" name="Google Shape;318;p11"/>
          <p:cNvSpPr txBox="1"/>
          <p:nvPr/>
        </p:nvSpPr>
        <p:spPr>
          <a:xfrm>
            <a:off x="2027999" y="5354902"/>
            <a:ext cx="726760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ChemCUGraduateStudy</a:t>
            </a:r>
            <a:endParaRPr sz="2400" b="1" dirty="0">
              <a:solidFill>
                <a:srgbClr val="DE5C8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http://www.facebook.com/ChemCuGraduateStudy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19" name="Google Shape;31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320" name="Google Shape;320;p11" descr="Interne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2002" y="1289516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1"/>
          <p:cNvSpPr txBox="1"/>
          <p:nvPr/>
        </p:nvSpPr>
        <p:spPr>
          <a:xfrm>
            <a:off x="3732852" y="4075281"/>
            <a:ext cx="647551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Mr.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Suwat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Mueangta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suwat.m@chula.ac.th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11" descr="Envelop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14975" y="216484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1" descr="Qr code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54095" y="3143399"/>
            <a:ext cx="3116380" cy="311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1" descr="Graphical user interface, text, application, websit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51499" y="1335480"/>
            <a:ext cx="3874747" cy="163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1" descr="Interne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7394" y="323206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1"/>
          <p:cNvSpPr txBox="1"/>
          <p:nvPr/>
        </p:nvSpPr>
        <p:spPr>
          <a:xfrm>
            <a:off x="2027999" y="3502149"/>
            <a:ext cx="64755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http://greensi.chemcu.org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pic>
        <p:nvPicPr>
          <p:cNvPr id="327" name="Google Shape;327;p11" descr="Envelop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14975" y="3987413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1"/>
          <p:cNvSpPr txBox="1"/>
          <p:nvPr/>
        </p:nvSpPr>
        <p:spPr>
          <a:xfrm>
            <a:off x="3732852" y="2239748"/>
            <a:ext cx="647551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Ms. </a:t>
            </a:r>
            <a:r>
              <a:rPr lang="en-US" sz="2400" b="1" dirty="0" err="1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Thitirat</a:t>
            </a:r>
            <a:r>
              <a:rPr lang="en-US" sz="24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Phankham</a:t>
            </a:r>
            <a:r>
              <a:rPr lang="en-US" sz="24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Thitirat.ph@chula.ac.th 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157908" y="193627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FACTS AND FIGURES </a:t>
            </a:r>
            <a:endParaRPr dirty="0"/>
          </a:p>
        </p:txBody>
      </p:sp>
      <p:sp>
        <p:nvSpPr>
          <p:cNvPr id="110" name="Google Shape;110;p2"/>
          <p:cNvSpPr/>
          <p:nvPr/>
        </p:nvSpPr>
        <p:spPr>
          <a:xfrm>
            <a:off x="0" y="842238"/>
            <a:ext cx="12192000" cy="255246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157908" y="1976653"/>
            <a:ext cx="1952214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2400"/>
              <a:buFont typeface="Arial"/>
              <a:buNone/>
            </a:pPr>
            <a:r>
              <a:rPr lang="en-US" sz="1800" i="0" u="none" strike="noStrike" cap="none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Articles published in 2022, </a:t>
            </a:r>
            <a:r>
              <a:rPr lang="en-US" sz="180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27%</a:t>
            </a:r>
            <a:r>
              <a:rPr lang="en-US" sz="1800" i="0" u="none" strike="noStrike" cap="none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 in tier-1 journals </a:t>
            </a:r>
            <a:endParaRPr sz="1100" dirty="0"/>
          </a:p>
        </p:txBody>
      </p:sp>
      <p:sp>
        <p:nvSpPr>
          <p:cNvPr id="112" name="Google Shape;112;p2"/>
          <p:cNvSpPr txBox="1"/>
          <p:nvPr/>
        </p:nvSpPr>
        <p:spPr>
          <a:xfrm>
            <a:off x="598500" y="999971"/>
            <a:ext cx="1591295" cy="78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15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0000FF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Arial"/>
              </a:rPr>
              <a:t>154</a:t>
            </a:r>
            <a:endParaRPr sz="6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113" name="Google Shape;113;p2"/>
          <p:cNvCxnSpPr/>
          <p:nvPr/>
        </p:nvCxnSpPr>
        <p:spPr>
          <a:xfrm>
            <a:off x="2348206" y="842238"/>
            <a:ext cx="0" cy="2552466"/>
          </a:xfrm>
          <a:prstGeom prst="straightConnector1">
            <a:avLst/>
          </a:prstGeom>
          <a:noFill/>
          <a:ln w="12700" cap="flat" cmpd="sng">
            <a:solidFill>
              <a:srgbClr val="DE5C8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4" name="Google Shape;114;p2"/>
          <p:cNvSpPr txBox="1"/>
          <p:nvPr/>
        </p:nvSpPr>
        <p:spPr>
          <a:xfrm>
            <a:off x="2608111" y="1829660"/>
            <a:ext cx="1952214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2400"/>
              <a:buFont typeface="Arial"/>
              <a:buNone/>
            </a:pPr>
            <a:r>
              <a:rPr lang="en-US" sz="1800" i="0" u="none" strike="noStrike" cap="none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Research grant 2019-2022</a:t>
            </a:r>
            <a:endParaRPr sz="1100" dirty="0"/>
          </a:p>
        </p:txBody>
      </p:sp>
      <p:sp>
        <p:nvSpPr>
          <p:cNvPr id="115" name="Google Shape;115;p2"/>
          <p:cNvSpPr txBox="1"/>
          <p:nvPr/>
        </p:nvSpPr>
        <p:spPr>
          <a:xfrm>
            <a:off x="2665028" y="1016143"/>
            <a:ext cx="3138484" cy="78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96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0000FF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Arial"/>
              </a:rPr>
              <a:t>142 MB</a:t>
            </a:r>
            <a:endParaRPr sz="6000" b="1" i="0" u="none" strike="noStrike" cap="none" dirty="0">
              <a:solidFill>
                <a:srgbClr val="0000FF"/>
              </a:solidFill>
              <a:latin typeface="TH Sarabun New" panose="020B0500040200020003" pitchFamily="34" charset="-34"/>
              <a:cs typeface="TH Sarabun New" panose="020B0500040200020003" pitchFamily="34" charset="-34"/>
              <a:sym typeface="Arial"/>
            </a:endParaRPr>
          </a:p>
        </p:txBody>
      </p:sp>
      <p:cxnSp>
        <p:nvCxnSpPr>
          <p:cNvPr id="116" name="Google Shape;116;p2"/>
          <p:cNvCxnSpPr/>
          <p:nvPr/>
        </p:nvCxnSpPr>
        <p:spPr>
          <a:xfrm>
            <a:off x="4748587" y="842238"/>
            <a:ext cx="0" cy="2552466"/>
          </a:xfrm>
          <a:prstGeom prst="straightConnector1">
            <a:avLst/>
          </a:prstGeom>
          <a:noFill/>
          <a:ln w="12700" cap="flat" cmpd="sng">
            <a:solidFill>
              <a:srgbClr val="DE5C8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p2"/>
          <p:cNvSpPr txBox="1"/>
          <p:nvPr/>
        </p:nvSpPr>
        <p:spPr>
          <a:xfrm>
            <a:off x="4986672" y="1976653"/>
            <a:ext cx="2218656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2400"/>
              <a:buFont typeface="Arial"/>
              <a:buNone/>
            </a:pPr>
            <a:r>
              <a:rPr lang="en-US" sz="1800" i="0" u="none" strike="noStrike" cap="none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Chemistry Subject by QS World University Ranking </a:t>
            </a:r>
            <a:endParaRPr sz="1100" dirty="0"/>
          </a:p>
        </p:txBody>
      </p:sp>
      <p:sp>
        <p:nvSpPr>
          <p:cNvPr id="118" name="Google Shape;118;p2"/>
          <p:cNvSpPr txBox="1"/>
          <p:nvPr/>
        </p:nvSpPr>
        <p:spPr>
          <a:xfrm>
            <a:off x="5156272" y="1016143"/>
            <a:ext cx="2188566" cy="78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7200"/>
              <a:buFont typeface="Arial"/>
              <a:buNone/>
            </a:pPr>
            <a:r>
              <a:rPr lang="en-US" sz="5400" b="1" i="0" u="none" strike="noStrike" cap="none" dirty="0">
                <a:solidFill>
                  <a:srgbClr val="0000FF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Arial"/>
              </a:rPr>
              <a:t>Top </a:t>
            </a:r>
            <a:r>
              <a:rPr lang="en-US" sz="6000" b="1" i="0" u="none" strike="noStrike" cap="none" dirty="0">
                <a:solidFill>
                  <a:srgbClr val="0000FF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Arial"/>
              </a:rPr>
              <a:t>200</a:t>
            </a:r>
            <a:endParaRPr sz="6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119" name="Google Shape;119;p2"/>
          <p:cNvCxnSpPr/>
          <p:nvPr/>
        </p:nvCxnSpPr>
        <p:spPr>
          <a:xfrm>
            <a:off x="7405808" y="842238"/>
            <a:ext cx="0" cy="2552466"/>
          </a:xfrm>
          <a:prstGeom prst="straightConnector1">
            <a:avLst/>
          </a:prstGeom>
          <a:noFill/>
          <a:ln w="12700" cap="flat" cmpd="sng">
            <a:solidFill>
              <a:srgbClr val="DE5C8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0" name="Google Shape;120;p2"/>
          <p:cNvSpPr txBox="1"/>
          <p:nvPr/>
        </p:nvSpPr>
        <p:spPr>
          <a:xfrm>
            <a:off x="7464917" y="1829661"/>
            <a:ext cx="2386624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2400"/>
              <a:buFont typeface="Arial"/>
              <a:buNone/>
            </a:pPr>
            <a:r>
              <a:rPr lang="en-US" sz="1800" i="0" u="none" strike="noStrike" cap="none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Graduate students</a:t>
            </a:r>
            <a:endParaRPr sz="1100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</a:pPr>
            <a:r>
              <a:rPr lang="en-US" sz="180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800" dirty="0">
                <a:solidFill>
                  <a:srgbClr val="0000FF"/>
                </a:solidFill>
              </a:rPr>
              <a:t>42</a:t>
            </a:r>
            <a:r>
              <a:rPr lang="en-US" sz="180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% international)</a:t>
            </a:r>
            <a:endParaRPr sz="1100" dirty="0"/>
          </a:p>
        </p:txBody>
      </p:sp>
      <p:cxnSp>
        <p:nvCxnSpPr>
          <p:cNvPr id="121" name="Google Shape;121;p2"/>
          <p:cNvCxnSpPr/>
          <p:nvPr/>
        </p:nvCxnSpPr>
        <p:spPr>
          <a:xfrm>
            <a:off x="9792627" y="842238"/>
            <a:ext cx="0" cy="2552466"/>
          </a:xfrm>
          <a:prstGeom prst="straightConnector1">
            <a:avLst/>
          </a:prstGeom>
          <a:noFill/>
          <a:ln w="12700" cap="flat" cmpd="sng">
            <a:solidFill>
              <a:srgbClr val="DE5C8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2" name="Google Shape;122;p2"/>
          <p:cNvSpPr txBox="1"/>
          <p:nvPr/>
        </p:nvSpPr>
        <p:spPr>
          <a:xfrm>
            <a:off x="9932663" y="1829662"/>
            <a:ext cx="1952214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2400"/>
              <a:buFont typeface="Arial"/>
              <a:buNone/>
            </a:pPr>
            <a:r>
              <a:rPr lang="en-US" sz="1800" i="0" u="none" strike="noStrike" cap="none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Academic staffs</a:t>
            </a:r>
            <a:endParaRPr sz="110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</a:pPr>
            <a:r>
              <a:rPr lang="en-US" sz="180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(22Professors)</a:t>
            </a:r>
            <a:endParaRPr sz="1100"/>
          </a:p>
        </p:txBody>
      </p:sp>
      <p:sp>
        <p:nvSpPr>
          <p:cNvPr id="123" name="Google Shape;123;p2"/>
          <p:cNvSpPr txBox="1"/>
          <p:nvPr/>
        </p:nvSpPr>
        <p:spPr>
          <a:xfrm>
            <a:off x="10534390" y="1015968"/>
            <a:ext cx="1015238" cy="78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15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0000FF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Arial"/>
              </a:rPr>
              <a:t>69</a:t>
            </a:r>
            <a:endParaRPr sz="6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8086600" y="1015968"/>
            <a:ext cx="1114905" cy="78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15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0000FF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Arial"/>
              </a:rPr>
              <a:t>214</a:t>
            </a:r>
            <a:endParaRPr sz="6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5" name="Google Shape;125;p2" descr="A group of people posing for a phot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-461" t="10208" r="460" b="2990"/>
          <a:stretch/>
        </p:blipFill>
        <p:spPr>
          <a:xfrm>
            <a:off x="-1" y="3410876"/>
            <a:ext cx="5952909" cy="3447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" descr="A group of people posing for a phot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-461" t="10208" r="460" b="2990"/>
          <a:stretch/>
        </p:blipFill>
        <p:spPr>
          <a:xfrm>
            <a:off x="-2" y="3410876"/>
            <a:ext cx="5952909" cy="3447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" descr="A picture containing person, posing, group, indoo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8889" b="5778"/>
          <a:stretch/>
        </p:blipFill>
        <p:spPr>
          <a:xfrm>
            <a:off x="5952907" y="3394704"/>
            <a:ext cx="6267547" cy="3561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"/>
          <p:cNvSpPr txBox="1">
            <a:spLocks noGrp="1"/>
          </p:cNvSpPr>
          <p:nvPr>
            <p:ph type="title"/>
          </p:nvPr>
        </p:nvSpPr>
        <p:spPr>
          <a:xfrm>
            <a:off x="278307" y="206037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RESEARCH THEME </a:t>
            </a:r>
          </a:p>
        </p:txBody>
      </p:sp>
      <p:pic>
        <p:nvPicPr>
          <p:cNvPr id="133" name="Google Shape;13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1438" y="2262867"/>
            <a:ext cx="2628561" cy="198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000" y="2252722"/>
            <a:ext cx="2542053" cy="198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5815" y="2262416"/>
            <a:ext cx="2488947" cy="1989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6" name="Google Shape;136;p3"/>
          <p:cNvSpPr txBox="1"/>
          <p:nvPr/>
        </p:nvSpPr>
        <p:spPr>
          <a:xfrm>
            <a:off x="123746" y="1170869"/>
            <a:ext cx="294240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Green &amp; Sustainable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Chemistry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3308888" y="1170869"/>
            <a:ext cx="294240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Materials Chemistry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5906289" y="1181805"/>
            <a:ext cx="342619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Chemical Biology  &amp;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Medicinal Chemistry</a:t>
            </a:r>
            <a:endParaRPr sz="18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251483" y="4593816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Catalysis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New chemical process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Greener &amp; safer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Environmental monitoring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Environmental remediation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3377524" y="4593816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Optical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Electrical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Magnetic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Polymer chemistry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Device fabrication 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6341466" y="4600478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Molecular design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Natural products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Cellular studies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Drug delivery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Food and </a:t>
            </a:r>
            <a:r>
              <a:rPr lang="en-US" sz="1800" dirty="0" err="1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agrochemistry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cxnSp>
        <p:nvCxnSpPr>
          <p:cNvPr id="142" name="Google Shape;142;p3"/>
          <p:cNvCxnSpPr/>
          <p:nvPr/>
        </p:nvCxnSpPr>
        <p:spPr>
          <a:xfrm flipH="1">
            <a:off x="3171135" y="1330979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3" name="Google Shape;143;p3"/>
          <p:cNvCxnSpPr/>
          <p:nvPr/>
        </p:nvCxnSpPr>
        <p:spPr>
          <a:xfrm flipH="1">
            <a:off x="5999665" y="1301594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p3"/>
          <p:cNvCxnSpPr/>
          <p:nvPr/>
        </p:nvCxnSpPr>
        <p:spPr>
          <a:xfrm flipH="1">
            <a:off x="9143309" y="1312309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3"/>
          <p:cNvSpPr txBox="1"/>
          <p:nvPr/>
        </p:nvSpPr>
        <p:spPr>
          <a:xfrm>
            <a:off x="8968843" y="1170869"/>
            <a:ext cx="342619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DE5C8E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For more information</a:t>
            </a:r>
            <a:endParaRPr sz="18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46" name="Google Shape;146;p3"/>
          <p:cNvSpPr/>
          <p:nvPr/>
        </p:nvSpPr>
        <p:spPr>
          <a:xfrm>
            <a:off x="9423692" y="4721135"/>
            <a:ext cx="268355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http://web.chemcu.org</a:t>
            </a:r>
            <a:r>
              <a:rPr lang="en-US" sz="2000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dirty="0">
              <a:solidFill>
                <a:srgbClr val="DE5C8E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147" name="Google Shape;147;p3" descr="Qr cod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69734" y="2021409"/>
            <a:ext cx="2550754" cy="2550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"/>
          <p:cNvSpPr txBox="1">
            <a:spLocks noGrp="1"/>
          </p:cNvSpPr>
          <p:nvPr>
            <p:ph type="title"/>
          </p:nvPr>
        </p:nvSpPr>
        <p:spPr>
          <a:xfrm>
            <a:off x="278307" y="206037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RESEARCH THEME </a:t>
            </a:r>
          </a:p>
        </p:txBody>
      </p:sp>
      <p:pic>
        <p:nvPicPr>
          <p:cNvPr id="133" name="Google Shape;13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1438" y="2262867"/>
            <a:ext cx="2628561" cy="198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000" y="2252722"/>
            <a:ext cx="2542053" cy="198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5815" y="2262416"/>
            <a:ext cx="2488947" cy="1989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6" name="Google Shape;136;p3"/>
          <p:cNvSpPr txBox="1"/>
          <p:nvPr/>
        </p:nvSpPr>
        <p:spPr>
          <a:xfrm>
            <a:off x="123746" y="1170869"/>
            <a:ext cx="294240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Green &amp; Sustainable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Chemistry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3308888" y="1170869"/>
            <a:ext cx="294240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Materials Chemistry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5906289" y="1181805"/>
            <a:ext cx="342619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Chemical Biology  &amp;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Medicinal Chemistry</a:t>
            </a:r>
            <a:endParaRPr sz="18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251483" y="4593816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Catalysis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New chemical process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Greener &amp; safer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Environmental monitoring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Environmental remediation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3377524" y="4593816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Optical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Electrical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Magnetic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Polymer chemistry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Device fabrication 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6341466" y="4600478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Molecular design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Natural products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Cellular studies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Drug delivery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Food and </a:t>
            </a:r>
            <a:r>
              <a:rPr lang="en-US" sz="1800" dirty="0" err="1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agrochemistry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cxnSp>
        <p:nvCxnSpPr>
          <p:cNvPr id="142" name="Google Shape;142;p3"/>
          <p:cNvCxnSpPr/>
          <p:nvPr/>
        </p:nvCxnSpPr>
        <p:spPr>
          <a:xfrm flipH="1">
            <a:off x="3171135" y="1330979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3" name="Google Shape;143;p3"/>
          <p:cNvCxnSpPr/>
          <p:nvPr/>
        </p:nvCxnSpPr>
        <p:spPr>
          <a:xfrm flipH="1">
            <a:off x="5999665" y="1301594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p3"/>
          <p:cNvCxnSpPr/>
          <p:nvPr/>
        </p:nvCxnSpPr>
        <p:spPr>
          <a:xfrm flipH="1">
            <a:off x="9143309" y="1312309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3"/>
          <p:cNvSpPr txBox="1"/>
          <p:nvPr/>
        </p:nvSpPr>
        <p:spPr>
          <a:xfrm>
            <a:off x="8968843" y="1170869"/>
            <a:ext cx="342619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DE5C8E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For more information</a:t>
            </a:r>
            <a:endParaRPr sz="18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46" name="Google Shape;146;p3"/>
          <p:cNvSpPr/>
          <p:nvPr/>
        </p:nvSpPr>
        <p:spPr>
          <a:xfrm>
            <a:off x="9423692" y="4721135"/>
            <a:ext cx="268355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http://web.chemcu.org</a:t>
            </a:r>
            <a:r>
              <a:rPr lang="en-US" sz="2000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dirty="0">
              <a:solidFill>
                <a:srgbClr val="DE5C8E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147" name="Google Shape;147;p3" descr="Qr cod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69734" y="2021409"/>
            <a:ext cx="2550754" cy="2550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2771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"/>
          <p:cNvSpPr txBox="1">
            <a:spLocks noGrp="1"/>
          </p:cNvSpPr>
          <p:nvPr>
            <p:ph type="title"/>
          </p:nvPr>
        </p:nvSpPr>
        <p:spPr>
          <a:xfrm>
            <a:off x="99648" y="22693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CORPORATE PARTNERSHIP  </a:t>
            </a:r>
            <a:endParaRPr dirty="0"/>
          </a:p>
        </p:txBody>
      </p:sp>
      <p:pic>
        <p:nvPicPr>
          <p:cNvPr id="153" name="Google Shape;153;p4" descr="Image result for mitrphol"/>
          <p:cNvPicPr preferRelativeResize="0"/>
          <p:nvPr/>
        </p:nvPicPr>
        <p:blipFill rotWithShape="1">
          <a:blip r:embed="rId3">
            <a:alphaModFix/>
          </a:blip>
          <a:srcRect t="14699" r="7606" b="20815"/>
          <a:stretch/>
        </p:blipFill>
        <p:spPr>
          <a:xfrm>
            <a:off x="1317194" y="1305381"/>
            <a:ext cx="1380364" cy="963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4" descr="Image result for cp charoe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5027" y="1305388"/>
            <a:ext cx="791756" cy="963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4" descr="Image result for betagro"/>
          <p:cNvPicPr preferRelativeResize="0"/>
          <p:nvPr/>
        </p:nvPicPr>
        <p:blipFill rotWithShape="1">
          <a:blip r:embed="rId5">
            <a:alphaModFix/>
          </a:blip>
          <a:srcRect l="8343" t="14461" r="4945" b="14409"/>
          <a:stretch/>
        </p:blipFill>
        <p:spPr>
          <a:xfrm>
            <a:off x="6355794" y="1297940"/>
            <a:ext cx="1061855" cy="871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4" descr="Image result for 3M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23091" y="1468701"/>
            <a:ext cx="1209022" cy="636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4" descr="Image result for michelin"/>
          <p:cNvPicPr preferRelativeResize="0"/>
          <p:nvPr/>
        </p:nvPicPr>
        <p:blipFill rotWithShape="1">
          <a:blip r:embed="rId7">
            <a:alphaModFix/>
          </a:blip>
          <a:srcRect l="9995" t="11810" r="10647" b="20526"/>
          <a:stretch/>
        </p:blipFill>
        <p:spPr>
          <a:xfrm>
            <a:off x="6262830" y="2613501"/>
            <a:ext cx="2309637" cy="741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4" descr="Image result for pttgc"/>
          <p:cNvPicPr preferRelativeResize="0"/>
          <p:nvPr/>
        </p:nvPicPr>
        <p:blipFill rotWithShape="1">
          <a:blip r:embed="rId8">
            <a:alphaModFix/>
          </a:blip>
          <a:srcRect t="17535" b="22172"/>
          <a:stretch/>
        </p:blipFill>
        <p:spPr>
          <a:xfrm>
            <a:off x="6570413" y="3786577"/>
            <a:ext cx="2103921" cy="709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4" descr="A close up of a logo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 t="33753" b="34144"/>
          <a:stretch/>
        </p:blipFill>
        <p:spPr>
          <a:xfrm>
            <a:off x="3829425" y="3904737"/>
            <a:ext cx="2266575" cy="72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8" descr="Image result for bangkok innovation house">
            <a:extLst>
              <a:ext uri="{FF2B5EF4-FFF2-40B4-BE49-F238E27FC236}">
                <a16:creationId xmlns:a16="http://schemas.microsoft.com/office/drawing/2014/main" id="{C2EB2D91-7239-E268-136E-A1BA5B0C1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708" y="1389014"/>
            <a:ext cx="2370835" cy="79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Image result for betagro">
            <a:extLst>
              <a:ext uri="{FF2B5EF4-FFF2-40B4-BE49-F238E27FC236}">
                <a16:creationId xmlns:a16="http://schemas.microsoft.com/office/drawing/2014/main" id="{A1A5CB06-432B-6F03-08BA-29EDF4844E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" t="14461" r="4946" b="14410"/>
          <a:stretch/>
        </p:blipFill>
        <p:spPr bwMode="auto">
          <a:xfrm>
            <a:off x="9768938" y="2752216"/>
            <a:ext cx="1369806" cy="112363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 descr="Image result for prime nanotechnology">
            <a:extLst>
              <a:ext uri="{FF2B5EF4-FFF2-40B4-BE49-F238E27FC236}">
                <a16:creationId xmlns:a16="http://schemas.microsoft.com/office/drawing/2014/main" id="{2B3A4E5A-C49A-57AC-27FE-378FEEA521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3" t="17246" r="9459" b="33191"/>
          <a:stretch/>
        </p:blipFill>
        <p:spPr bwMode="auto">
          <a:xfrm>
            <a:off x="189889" y="2455050"/>
            <a:ext cx="2481834" cy="99435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466D23-0AC6-9381-72E9-13E712A188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544" y="2546711"/>
            <a:ext cx="1613465" cy="1100466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21C6C9-8CA5-A000-039F-83B0E42893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12" y="4107153"/>
            <a:ext cx="2466737" cy="3227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0E4D02-F18F-A36E-0DF0-8004D6E8DA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8933" y="4729479"/>
            <a:ext cx="5183897" cy="1433965"/>
          </a:xfrm>
          <a:prstGeom prst="rect">
            <a:avLst/>
          </a:prstGeom>
        </p:spPr>
      </p:pic>
      <p:pic>
        <p:nvPicPr>
          <p:cNvPr id="8" name="Picture 4" descr="DETOX Thailand CO., LTD. - Home | Facebook">
            <a:extLst>
              <a:ext uri="{FF2B5EF4-FFF2-40B4-BE49-F238E27FC236}">
                <a16:creationId xmlns:a16="http://schemas.microsoft.com/office/drawing/2014/main" id="{CB59BB70-8898-E3A1-BE49-3B6F6F55A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259" y="423463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19A706F-6493-0B2A-3663-D357781A252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123" y="4632366"/>
            <a:ext cx="2370013" cy="13966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เจลแต้มสิว ยุบไว GrandGold สารสกัดจากธรรมชาติ อ่อนโยนต่อผิว | Shopee  Thailand">
            <a:extLst>
              <a:ext uri="{FF2B5EF4-FFF2-40B4-BE49-F238E27FC236}">
                <a16:creationId xmlns:a16="http://schemas.microsoft.com/office/drawing/2014/main" id="{D102721D-E7A9-4BF0-8A67-D0255D0F7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" b="2620"/>
          <a:stretch/>
        </p:blipFill>
        <p:spPr bwMode="auto">
          <a:xfrm>
            <a:off x="317635" y="2637552"/>
            <a:ext cx="2107364" cy="199695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" name="Google Shape;166;g1464ef7c74b_1_0"/>
          <p:cNvSpPr txBox="1">
            <a:spLocks noGrp="1"/>
          </p:cNvSpPr>
          <p:nvPr>
            <p:ph type="title"/>
          </p:nvPr>
        </p:nvSpPr>
        <p:spPr>
          <a:xfrm>
            <a:off x="216540" y="190736"/>
            <a:ext cx="9145500" cy="48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FROM RESEARCH TO COMMERCIALIZATION</a:t>
            </a:r>
          </a:p>
        </p:txBody>
      </p:sp>
      <p:pic>
        <p:nvPicPr>
          <p:cNvPr id="1032" name="Picture 8" descr="จำหน่าย CU SmartLens -">
            <a:extLst>
              <a:ext uri="{FF2B5EF4-FFF2-40B4-BE49-F238E27FC236}">
                <a16:creationId xmlns:a16="http://schemas.microsoft.com/office/drawing/2014/main" id="{08F2F648-5CBF-4AE0-90EF-CDB88F03F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88"/>
          <a:stretch/>
        </p:blipFill>
        <p:spPr bwMode="auto">
          <a:xfrm>
            <a:off x="8507878" y="974729"/>
            <a:ext cx="3169613" cy="29945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B09B576-AFB3-4661-B196-AF9DDBA7BE3E}"/>
              </a:ext>
            </a:extLst>
          </p:cNvPr>
          <p:cNvGrpSpPr/>
          <p:nvPr/>
        </p:nvGrpSpPr>
        <p:grpSpPr>
          <a:xfrm>
            <a:off x="4729377" y="4162406"/>
            <a:ext cx="6971560" cy="2451238"/>
            <a:chOff x="4876208" y="4142889"/>
            <a:chExt cx="6971560" cy="2451238"/>
          </a:xfrm>
        </p:grpSpPr>
        <p:pic>
          <p:nvPicPr>
            <p:cNvPr id="6" name="Picture 5" descr="A picture containing text, toiletry, lotion&#10;&#10;Description automatically generated">
              <a:extLst>
                <a:ext uri="{FF2B5EF4-FFF2-40B4-BE49-F238E27FC236}">
                  <a16:creationId xmlns:a16="http://schemas.microsoft.com/office/drawing/2014/main" id="{2CBD6B8E-0165-4BBD-9E90-D192134E4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41535" y="4215392"/>
              <a:ext cx="2306233" cy="2306233"/>
            </a:xfrm>
            <a:prstGeom prst="rect">
              <a:avLst/>
            </a:prstGeom>
          </p:spPr>
        </p:pic>
        <p:pic>
          <p:nvPicPr>
            <p:cNvPr id="1026" name="Picture 2" descr="Mineed">
              <a:extLst>
                <a:ext uri="{FF2B5EF4-FFF2-40B4-BE49-F238E27FC236}">
                  <a16:creationId xmlns:a16="http://schemas.microsoft.com/office/drawing/2014/main" id="{1EFBCEB9-1F48-4E2A-BB8E-8D6FB6419B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3317" y="4142889"/>
              <a:ext cx="2396199" cy="2451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Mineed">
              <a:extLst>
                <a:ext uri="{FF2B5EF4-FFF2-40B4-BE49-F238E27FC236}">
                  <a16:creationId xmlns:a16="http://schemas.microsoft.com/office/drawing/2014/main" id="{C3056C19-66D5-4701-8815-E2D9B6E866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7274" y="4634509"/>
              <a:ext cx="1745173" cy="591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A person holding the hands to the face&#10;&#10;Description automatically generated with low confidence">
              <a:extLst>
                <a:ext uri="{FF2B5EF4-FFF2-40B4-BE49-F238E27FC236}">
                  <a16:creationId xmlns:a16="http://schemas.microsoft.com/office/drawing/2014/main" id="{8DFC7DBE-5DCF-A2EE-86DF-A65C4D7D9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76208" y="5199096"/>
              <a:ext cx="3041284" cy="1322530"/>
            </a:xfrm>
            <a:prstGeom prst="rect">
              <a:avLst/>
            </a:prstGeom>
          </p:spPr>
        </p:pic>
      </p:grpSp>
      <p:pic>
        <p:nvPicPr>
          <p:cNvPr id="169" name="Google Shape;169;g1464ef7c74b_1_0" descr="A picture containing text, indoor, cluttered&#10;&#10;Description automatically generated"/>
          <p:cNvPicPr preferRelativeResize="0"/>
          <p:nvPr/>
        </p:nvPicPr>
        <p:blipFill rotWithShape="1">
          <a:blip r:embed="rId11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452024" y="1041100"/>
            <a:ext cx="4554706" cy="2708405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0" name="Google Shape;170;g1464ef7c74b_1_0" descr="A hand holding a cell phone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 l="37963" t="-130" r="3804" b="765"/>
          <a:stretch/>
        </p:blipFill>
        <p:spPr>
          <a:xfrm>
            <a:off x="6617044" y="2543351"/>
            <a:ext cx="2095633" cy="2038174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icture containing bottle, indoor, plant&#10;&#10;Description automatically generated">
            <a:extLst>
              <a:ext uri="{FF2B5EF4-FFF2-40B4-BE49-F238E27FC236}">
                <a16:creationId xmlns:a16="http://schemas.microsoft.com/office/drawing/2014/main" id="{BC68ED95-9D7C-863C-3EA6-9BE87FFF928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22432"/>
          <a:stretch/>
        </p:blipFill>
        <p:spPr>
          <a:xfrm>
            <a:off x="3675845" y="3535453"/>
            <a:ext cx="1899113" cy="1845038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ไพลโลเพน นวัตกรรมครีมสมุนไพร ราคาพิเศษ | ซื้อออนไลน์ที่ Shopee  ส่งฟรี*ทั่วไทย!">
            <a:extLst>
              <a:ext uri="{FF2B5EF4-FFF2-40B4-BE49-F238E27FC236}">
                <a16:creationId xmlns:a16="http://schemas.microsoft.com/office/drawing/2014/main" id="{839D2547-FE2E-4BB4-B34F-8C4002B8A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287" y="4432817"/>
            <a:ext cx="2318685" cy="231868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8" descr="Members - บริษัท มิตรผลวิจัย พัฒนาอ้อยและน้ำตาล จำกัด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38451" y="-1761338"/>
            <a:ext cx="993077" cy="67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8" descr="โลโก้PTTGC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1639" y="-1614481"/>
            <a:ext cx="1095597" cy="376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8" descr="Image result for dow 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21629" y="-1553175"/>
            <a:ext cx="1244205" cy="44729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8"/>
          <p:cNvSpPr/>
          <p:nvPr/>
        </p:nvSpPr>
        <p:spPr>
          <a:xfrm>
            <a:off x="8156245" y="3861987"/>
            <a:ext cx="1310618" cy="1270716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l="-999" r="-999"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8176124" y="5254374"/>
            <a:ext cx="1310617" cy="1340739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l="-999" r="-999"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8"/>
          <p:cNvSpPr txBox="1"/>
          <p:nvPr/>
        </p:nvSpPr>
        <p:spPr>
          <a:xfrm>
            <a:off x="194234" y="4201544"/>
            <a:ext cx="7617924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Adjunct Professors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0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             Professor Joseph </a:t>
            </a:r>
            <a:r>
              <a:rPr lang="en-US" sz="2000" b="1" dirty="0" err="1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Samec</a:t>
            </a:r>
            <a:r>
              <a:rPr lang="en-US" sz="20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				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(Stockholm University) 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lang="en-US" sz="1600" dirty="0">
                <a:solidFill>
                  <a:schemeClr val="dk1"/>
                </a:solidFill>
              </a:rPr>
              <a:t>           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				</a:t>
            </a:r>
            <a:r>
              <a:rPr lang="en-US" sz="20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Professor Xiaoguang Lei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			</a:t>
            </a:r>
            <a:r>
              <a:rPr lang="en-US" sz="1600" dirty="0">
                <a:solidFill>
                  <a:schemeClr val="dk1"/>
                </a:solidFill>
              </a:rPr>
              <a:t>	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(Peking University)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194233" y="217862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INTERNATIONAL EXPERTS  </a:t>
            </a:r>
            <a:endParaRPr dirty="0"/>
          </a:p>
        </p:txBody>
      </p:sp>
      <p:sp>
        <p:nvSpPr>
          <p:cNvPr id="182" name="Google Shape;182;p8"/>
          <p:cNvSpPr/>
          <p:nvPr/>
        </p:nvSpPr>
        <p:spPr>
          <a:xfrm>
            <a:off x="-1011546" y="-1654422"/>
            <a:ext cx="2411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Industrial placement </a:t>
            </a:r>
            <a:endParaRPr/>
          </a:p>
        </p:txBody>
      </p:sp>
      <p:sp>
        <p:nvSpPr>
          <p:cNvPr id="183" name="Google Shape;183;p8"/>
          <p:cNvSpPr txBox="1"/>
          <p:nvPr/>
        </p:nvSpPr>
        <p:spPr>
          <a:xfrm>
            <a:off x="236974" y="1206835"/>
            <a:ext cx="11517300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Distinguished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Professors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0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Professor Jo</a:t>
            </a:r>
            <a:r>
              <a:rPr lang="en-US" sz="2000" b="1" dirty="0">
                <a:solidFill>
                  <a:srgbClr val="DE5C8E"/>
                </a:solidFill>
              </a:rPr>
              <a:t>hn C. Warner</a:t>
            </a:r>
            <a:r>
              <a:rPr lang="en-US" sz="20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DE5C8E"/>
                </a:solidFill>
              </a:rPr>
              <a:t>                                                               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Zymergen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Corporation, Monash University)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lang="en-US" sz="2000" b="1" dirty="0">
              <a:solidFill>
                <a:srgbClr val="DE5C8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DE5C8E"/>
                </a:solidFill>
              </a:rPr>
              <a:t>				</a:t>
            </a:r>
            <a:r>
              <a:rPr lang="en-US" sz="20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Professor </a:t>
            </a:r>
            <a:r>
              <a:rPr lang="en-US" sz="2000" b="1" dirty="0">
                <a:solidFill>
                  <a:srgbClr val="DE5C8E"/>
                </a:solidFill>
              </a:rPr>
              <a:t>Paul T. </a:t>
            </a:r>
            <a:r>
              <a:rPr lang="en-US" sz="2000" b="1" dirty="0" err="1">
                <a:solidFill>
                  <a:srgbClr val="DE5C8E"/>
                </a:solidFill>
              </a:rPr>
              <a:t>Anastas</a:t>
            </a:r>
            <a:r>
              <a:rPr lang="en-US" sz="2000" b="1" dirty="0">
                <a:solidFill>
                  <a:srgbClr val="DE5C8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                                                               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600" dirty="0">
                <a:solidFill>
                  <a:schemeClr val="dk1"/>
                </a:solidFill>
              </a:rPr>
              <a:t>Yale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University) 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8"/>
          <p:cNvPicPr preferRelativeResize="0"/>
          <p:nvPr/>
        </p:nvPicPr>
        <p:blipFill rotWithShape="1">
          <a:blip r:embed="rId8">
            <a:alphaModFix/>
          </a:blip>
          <a:srcRect l="1300" t="2902" r="55191" b="6610"/>
          <a:stretch/>
        </p:blipFill>
        <p:spPr>
          <a:xfrm>
            <a:off x="8176125" y="949425"/>
            <a:ext cx="1243254" cy="1296920"/>
          </a:xfrm>
          <a:prstGeom prst="ellips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Google Shape;184;p8">
            <a:extLst>
              <a:ext uri="{FF2B5EF4-FFF2-40B4-BE49-F238E27FC236}">
                <a16:creationId xmlns:a16="http://schemas.microsoft.com/office/drawing/2014/main" id="{4C415965-D605-4159-8E13-1D0DB3D55A0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51524" r="4968" b="9511"/>
          <a:stretch/>
        </p:blipFill>
        <p:spPr>
          <a:xfrm>
            <a:off x="8176125" y="2408589"/>
            <a:ext cx="1243254" cy="1296920"/>
          </a:xfrm>
          <a:prstGeom prst="ellipse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 txBox="1">
            <a:spLocks noGrp="1"/>
          </p:cNvSpPr>
          <p:nvPr>
            <p:ph type="title"/>
          </p:nvPr>
        </p:nvSpPr>
        <p:spPr>
          <a:xfrm>
            <a:off x="539376" y="252116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OUR GRADUATE PROGRAMS (MSc and Ph.D.)</a:t>
            </a:r>
            <a:endParaRPr/>
          </a:p>
        </p:txBody>
      </p:sp>
      <p:sp>
        <p:nvSpPr>
          <p:cNvPr id="190" name="Google Shape;190;p5"/>
          <p:cNvSpPr/>
          <p:nvPr/>
        </p:nvSpPr>
        <p:spPr>
          <a:xfrm>
            <a:off x="306293" y="1225175"/>
            <a:ext cx="5586507" cy="4775201"/>
          </a:xfrm>
          <a:prstGeom prst="roundRect">
            <a:avLst>
              <a:gd name="adj" fmla="val 5880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 txBox="1"/>
          <p:nvPr/>
        </p:nvSpPr>
        <p:spPr>
          <a:xfrm>
            <a:off x="513978" y="1504887"/>
            <a:ext cx="4870822" cy="9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6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Program 1: </a:t>
            </a:r>
            <a:r>
              <a:rPr lang="en-US" sz="3600" b="1" dirty="0">
                <a:solidFill>
                  <a:srgbClr val="DE5C8E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Chemistry </a:t>
            </a:r>
            <a:endParaRPr sz="1800" b="1" dirty="0">
              <a:solidFill>
                <a:srgbClr val="DE5C8E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92" name="Google Shape;192;p5"/>
          <p:cNvSpPr/>
          <p:nvPr/>
        </p:nvSpPr>
        <p:spPr>
          <a:xfrm>
            <a:off x="6069852" y="1225175"/>
            <a:ext cx="5815855" cy="4775201"/>
          </a:xfrm>
          <a:prstGeom prst="roundRect">
            <a:avLst>
              <a:gd name="adj" fmla="val 5880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6069853" y="1457076"/>
            <a:ext cx="5543173" cy="9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6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Program 2: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Green Chemistry and Sustainability </a:t>
            </a:r>
            <a:endParaRPr sz="1800" b="1" dirty="0">
              <a:solidFill>
                <a:schemeClr val="accent6">
                  <a:lumMod val="75000"/>
                </a:schemeClr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539376" y="3870532"/>
            <a:ext cx="517413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The course focuses on </a:t>
            </a:r>
            <a:r>
              <a:rPr lang="en-US" sz="1600" dirty="0">
                <a:solidFill>
                  <a:srgbClr val="0000FF"/>
                </a:solidFill>
                <a:latin typeface="+mj-lt"/>
                <a:ea typeface="Calibri"/>
                <a:cs typeface="Calibri"/>
                <a:sym typeface="Calibri"/>
              </a:rPr>
              <a:t>cutting-edge research 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in all areas of modern chemistry, including analytical, inorganic, organic and physical chemistry. </a:t>
            </a:r>
            <a:endParaRPr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 txBox="1"/>
          <p:nvPr/>
        </p:nvSpPr>
        <p:spPr>
          <a:xfrm>
            <a:off x="6478494" y="3864803"/>
            <a:ext cx="517413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Solving many of the global challenges today requires both a strong understanding of the principles of chemistry as well as practice entrepreneurial skills. Our program combines </a:t>
            </a:r>
            <a:r>
              <a:rPr lang="en-US" sz="1600" dirty="0">
                <a:solidFill>
                  <a:srgbClr val="0000FF"/>
                </a:solidFill>
                <a:latin typeface="+mj-lt"/>
                <a:ea typeface="Calibri"/>
                <a:cs typeface="Calibri"/>
                <a:sym typeface="Calibri"/>
              </a:rPr>
              <a:t>scientific excellence with innovation management and entrepreneurship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</a:t>
            </a:r>
            <a:endParaRPr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5" descr="Graphical user interface, text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2631" y="2516890"/>
            <a:ext cx="2902073" cy="100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5" descr="A picture containing ico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0364" y="2261235"/>
            <a:ext cx="2648612" cy="1452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"/>
          <p:cNvSpPr/>
          <p:nvPr/>
        </p:nvSpPr>
        <p:spPr>
          <a:xfrm>
            <a:off x="494364" y="2327018"/>
            <a:ext cx="2147139" cy="504056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2735895" y="2327018"/>
            <a:ext cx="2147139" cy="504056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4963766" y="2327018"/>
            <a:ext cx="2147139" cy="504056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7341574" y="2327018"/>
            <a:ext cx="2147139" cy="504056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691458" y="2436036"/>
            <a:ext cx="18373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 Chemistry</a:t>
            </a:r>
            <a:endParaRPr dirty="0"/>
          </a:p>
        </p:txBody>
      </p:sp>
      <p:sp>
        <p:nvSpPr>
          <p:cNvPr id="207" name="Google Shape;207;p6"/>
          <p:cNvSpPr txBox="1"/>
          <p:nvPr/>
        </p:nvSpPr>
        <p:spPr>
          <a:xfrm>
            <a:off x="2838597" y="2436036"/>
            <a:ext cx="178766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Organic Chemistry</a:t>
            </a:r>
            <a:endParaRPr/>
          </a:p>
        </p:txBody>
      </p:sp>
      <p:sp>
        <p:nvSpPr>
          <p:cNvPr id="208" name="Google Shape;208;p6"/>
          <p:cNvSpPr txBox="1"/>
          <p:nvPr/>
        </p:nvSpPr>
        <p:spPr>
          <a:xfrm>
            <a:off x="5104526" y="2443760"/>
            <a:ext cx="191590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Inorganic Chemistry</a:t>
            </a:r>
            <a:endParaRPr/>
          </a:p>
        </p:txBody>
      </p:sp>
      <p:sp>
        <p:nvSpPr>
          <p:cNvPr id="209" name="Google Shape;209;p6"/>
          <p:cNvSpPr txBox="1"/>
          <p:nvPr/>
        </p:nvSpPr>
        <p:spPr>
          <a:xfrm>
            <a:off x="7461822" y="2436036"/>
            <a:ext cx="19559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Analytical Chemistry</a:t>
            </a:r>
            <a:endParaRPr/>
          </a:p>
        </p:txBody>
      </p:sp>
      <p:sp>
        <p:nvSpPr>
          <p:cNvPr id="210" name="Google Shape;210;p6"/>
          <p:cNvSpPr txBox="1"/>
          <p:nvPr/>
        </p:nvSpPr>
        <p:spPr>
          <a:xfrm>
            <a:off x="554368" y="2772704"/>
            <a:ext cx="2240443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Mathematical methods and thermodynamics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Quantum chemistry and spectroscopy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Solution chemistry and surface and colloids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6"/>
          <p:cNvSpPr txBox="1"/>
          <p:nvPr/>
        </p:nvSpPr>
        <p:spPr>
          <a:xfrm>
            <a:off x="2852859" y="2765410"/>
            <a:ext cx="2356200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Advanced  organic chemistry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Advanced organic synthesis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Spectroscopy of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organic compounds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Organic reactions and mechanisms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5084014" y="2721074"/>
            <a:ext cx="2257560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Advanced inorganic chemistry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Characterization 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inorganic compounds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Organotransition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metal chemistry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7381170" y="2743813"/>
            <a:ext cx="2240443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Separation techniques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Electroanalytical chemistry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6838" marR="0" lvl="0" indent="-96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Spectroanalytical chemistry</a:t>
            </a:r>
            <a:endParaRPr/>
          </a:p>
        </p:txBody>
      </p:sp>
      <p:sp>
        <p:nvSpPr>
          <p:cNvPr id="214" name="Google Shape;214;p6"/>
          <p:cNvSpPr/>
          <p:nvPr/>
        </p:nvSpPr>
        <p:spPr>
          <a:xfrm>
            <a:off x="2754219" y="2911202"/>
            <a:ext cx="45719" cy="260151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4883034" y="2927679"/>
            <a:ext cx="45719" cy="260151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7222488" y="2911202"/>
            <a:ext cx="45719" cy="260151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 txBox="1">
            <a:spLocks noGrp="1"/>
          </p:cNvSpPr>
          <p:nvPr>
            <p:ph type="title"/>
          </p:nvPr>
        </p:nvSpPr>
        <p:spPr>
          <a:xfrm>
            <a:off x="554368" y="254901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PROGRAM 1: </a:t>
            </a:r>
            <a:r>
              <a:rPr lang="en-US" b="1" dirty="0"/>
              <a:t>CHEMISTRY </a:t>
            </a:r>
            <a:endParaRPr b="1" dirty="0"/>
          </a:p>
        </p:txBody>
      </p:sp>
      <p:sp>
        <p:nvSpPr>
          <p:cNvPr id="218" name="Google Shape;218;p6"/>
          <p:cNvSpPr txBox="1"/>
          <p:nvPr/>
        </p:nvSpPr>
        <p:spPr>
          <a:xfrm>
            <a:off x="494363" y="1308434"/>
            <a:ext cx="1151488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dirty="0">
                <a:solidFill>
                  <a:srgbClr val="DE5C8E"/>
                </a:solidFill>
                <a:latin typeface="+mj-lt"/>
                <a:ea typeface="Calibri"/>
                <a:cs typeface="Calibri"/>
                <a:sym typeface="Calibri"/>
              </a:rPr>
              <a:t>Duration       </a:t>
            </a:r>
            <a:r>
              <a:rPr lang="en-US" sz="18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  </a:t>
            </a:r>
            <a:r>
              <a:rPr lang="en-US" sz="18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M.Sc. 2-3 years,  Ph.D. 3-6 years (from MSc. graduates) or 4-8 years (from BSc. graduates)</a:t>
            </a:r>
            <a:endParaRPr dirty="0">
              <a:latin typeface="+mj-l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dirty="0">
                <a:solidFill>
                  <a:srgbClr val="DE5C8E"/>
                </a:solidFill>
                <a:latin typeface="+mj-lt"/>
                <a:ea typeface="Calibri"/>
                <a:cs typeface="Calibri"/>
                <a:sym typeface="Calibri"/>
              </a:rPr>
              <a:t>Requirement</a:t>
            </a:r>
            <a:r>
              <a:rPr lang="en-US" sz="18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	</a:t>
            </a:r>
            <a:r>
              <a:rPr lang="en-US" sz="18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 international publication</a:t>
            </a:r>
            <a:endParaRPr sz="18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9527010" y="2907638"/>
            <a:ext cx="45719" cy="260151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9741861" y="2334742"/>
            <a:ext cx="2147139" cy="504056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6"/>
          <p:cNvSpPr txBox="1"/>
          <p:nvPr/>
        </p:nvSpPr>
        <p:spPr>
          <a:xfrm>
            <a:off x="9862109" y="2443760"/>
            <a:ext cx="214713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Option: Dual Degrees</a:t>
            </a:r>
            <a:endParaRPr dirty="0"/>
          </a:p>
        </p:txBody>
      </p:sp>
      <p:pic>
        <p:nvPicPr>
          <p:cNvPr id="222" name="Google Shape;22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9574" y="4211738"/>
            <a:ext cx="1915909" cy="420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6" descr="Image result for niigata universit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60408" y="3044960"/>
            <a:ext cx="974243" cy="974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6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95620" y="4939147"/>
            <a:ext cx="1303816" cy="590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784</Words>
  <Application>Microsoft Macintosh PowerPoint</Application>
  <PresentationFormat>Widescreen</PresentationFormat>
  <Paragraphs>222</Paragraphs>
  <Slides>16</Slides>
  <Notes>14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Calibri</vt:lpstr>
      <vt:lpstr>CHULALONGKORN</vt:lpstr>
      <vt:lpstr>Wingdings</vt:lpstr>
      <vt:lpstr>Arial</vt:lpstr>
      <vt:lpstr>TH Sarabun New</vt:lpstr>
      <vt:lpstr>Noto Sans Symbols</vt:lpstr>
      <vt:lpstr>Office Theme</vt:lpstr>
      <vt:lpstr>Department of Chemistry </vt:lpstr>
      <vt:lpstr>FACTS AND FIGURES </vt:lpstr>
      <vt:lpstr>RESEARCH THEME </vt:lpstr>
      <vt:lpstr>RESEARCH THEME </vt:lpstr>
      <vt:lpstr>CORPORATE PARTNERSHIP  </vt:lpstr>
      <vt:lpstr>FROM RESEARCH TO COMMERCIALIZATION</vt:lpstr>
      <vt:lpstr>PowerPoint Presentation</vt:lpstr>
      <vt:lpstr>OUR GRADUATE PROGRAMS (MSc and Ph.D.)</vt:lpstr>
      <vt:lpstr>PROGRAM 1: CHEMISTRY </vt:lpstr>
      <vt:lpstr>PROGRAM 2: GREEN CHEMISTRY AND SUSTAINABILITY </vt:lpstr>
      <vt:lpstr>DUAL DEGREE AND RESEARCH EXCHANGE PROGRAM </vt:lpstr>
      <vt:lpstr>RESEARCH EXCHANGE PROGRAM </vt:lpstr>
      <vt:lpstr>DUAL DEGREE : CU-JAIST</vt:lpstr>
      <vt:lpstr>INTERNATIONAL STUDENT LIFE AND ACTIVITIES </vt:lpstr>
      <vt:lpstr>PowerPoint Presentation</vt:lpstr>
      <vt:lpstr>CONTACT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Chemistry </dc:title>
  <dc:creator>Tanaset Kullaptmongkol</dc:creator>
  <cp:lastModifiedBy>Sumrit Wacharasindhu</cp:lastModifiedBy>
  <cp:revision>11</cp:revision>
  <dcterms:created xsi:type="dcterms:W3CDTF">2020-07-20T16:56:06Z</dcterms:created>
  <dcterms:modified xsi:type="dcterms:W3CDTF">2023-01-28T14:01:47Z</dcterms:modified>
</cp:coreProperties>
</file>